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7" r:id="rId2"/>
    <p:sldId id="266" r:id="rId3"/>
    <p:sldId id="262" r:id="rId4"/>
    <p:sldId id="275" r:id="rId5"/>
    <p:sldId id="272" r:id="rId6"/>
    <p:sldId id="273" r:id="rId7"/>
    <p:sldId id="258" r:id="rId8"/>
    <p:sldId id="274" r:id="rId9"/>
    <p:sldId id="270" r:id="rId10"/>
    <p:sldId id="281" r:id="rId11"/>
    <p:sldId id="259" r:id="rId12"/>
    <p:sldId id="263" r:id="rId13"/>
    <p:sldId id="264" r:id="rId14"/>
    <p:sldId id="268" r:id="rId15"/>
    <p:sldId id="265" r:id="rId16"/>
    <p:sldId id="260" r:id="rId17"/>
    <p:sldId id="261" r:id="rId18"/>
    <p:sldId id="278" r:id="rId19"/>
    <p:sldId id="279" r:id="rId20"/>
    <p:sldId id="280" r:id="rId21"/>
    <p:sldId id="28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8B00A8-D09E-4FC8-B0F4-2BED29BBF91D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9AC4CEC9-5542-4694-A62E-55A25BCC72EA}">
      <dgm:prSet phldrT="[Text]"/>
      <dgm:spPr/>
      <dgm:t>
        <a:bodyPr/>
        <a:lstStyle/>
        <a:p>
          <a:r>
            <a:rPr lang="en-US" dirty="0" smtClean="0"/>
            <a:t>Approval/Dissemination/Implementation</a:t>
          </a:r>
          <a:endParaRPr lang="en-US" dirty="0"/>
        </a:p>
      </dgm:t>
    </dgm:pt>
    <dgm:pt modelId="{63EBCA30-7018-4CF3-A7B4-C736707C69AB}" type="parTrans" cxnId="{F2870E0A-D56B-47CB-A617-FDFD2075CBC3}">
      <dgm:prSet/>
      <dgm:spPr/>
      <dgm:t>
        <a:bodyPr/>
        <a:lstStyle/>
        <a:p>
          <a:endParaRPr lang="en-US"/>
        </a:p>
      </dgm:t>
    </dgm:pt>
    <dgm:pt modelId="{44F1D5B2-588C-48BC-8A9D-95CA338098EB}" type="sibTrans" cxnId="{F2870E0A-D56B-47CB-A617-FDFD2075CBC3}">
      <dgm:prSet/>
      <dgm:spPr/>
      <dgm:t>
        <a:bodyPr/>
        <a:lstStyle/>
        <a:p>
          <a:endParaRPr lang="en-US"/>
        </a:p>
      </dgm:t>
    </dgm:pt>
    <dgm:pt modelId="{6FA8A13B-A8A2-46CF-83CE-379AEF6E190F}">
      <dgm:prSet phldrT="[Text]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dirty="0" err="1" smtClean="0"/>
            <a:t>DACUM</a:t>
          </a:r>
          <a:r>
            <a:rPr lang="en-US" dirty="0" smtClean="0"/>
            <a:t> Workshop</a:t>
          </a:r>
          <a:endParaRPr lang="en-US" dirty="0"/>
        </a:p>
      </dgm:t>
    </dgm:pt>
    <dgm:pt modelId="{7979E7A7-202D-4CE2-98EE-B0590A7808DA}" type="parTrans" cxnId="{28A6B46C-C056-4192-9184-3811F1AFB468}">
      <dgm:prSet/>
      <dgm:spPr/>
      <dgm:t>
        <a:bodyPr/>
        <a:lstStyle/>
        <a:p>
          <a:endParaRPr lang="en-US"/>
        </a:p>
      </dgm:t>
    </dgm:pt>
    <dgm:pt modelId="{17474707-C79D-4D54-88A9-AD3566A60BAB}" type="sibTrans" cxnId="{28A6B46C-C056-4192-9184-3811F1AFB468}">
      <dgm:prSet/>
      <dgm:spPr/>
      <dgm:t>
        <a:bodyPr/>
        <a:lstStyle/>
        <a:p>
          <a:endParaRPr lang="en-US"/>
        </a:p>
      </dgm:t>
    </dgm:pt>
    <dgm:pt modelId="{455D1FFC-64F8-43F8-9513-4BFA5BF363DC}">
      <dgm:prSet phldrT="[Text]"/>
      <dgm:spPr/>
      <dgm:t>
        <a:bodyPr/>
        <a:lstStyle/>
        <a:p>
          <a:r>
            <a:rPr lang="en-US" dirty="0" err="1" smtClean="0"/>
            <a:t>ROA</a:t>
          </a:r>
          <a:endParaRPr lang="en-US" dirty="0"/>
        </a:p>
      </dgm:t>
    </dgm:pt>
    <dgm:pt modelId="{57DD172C-097A-469C-9BA1-1D7EF77F091B}" type="parTrans" cxnId="{2280AB17-913D-483D-A23B-2F1C514A77EC}">
      <dgm:prSet/>
      <dgm:spPr/>
      <dgm:t>
        <a:bodyPr/>
        <a:lstStyle/>
        <a:p>
          <a:endParaRPr lang="en-US"/>
        </a:p>
      </dgm:t>
    </dgm:pt>
    <dgm:pt modelId="{E6A1DA55-162B-416B-8BBF-844F49AA787E}" type="sibTrans" cxnId="{2280AB17-913D-483D-A23B-2F1C514A77EC}">
      <dgm:prSet/>
      <dgm:spPr/>
      <dgm:t>
        <a:bodyPr/>
        <a:lstStyle/>
        <a:p>
          <a:endParaRPr lang="en-US"/>
        </a:p>
      </dgm:t>
    </dgm:pt>
    <dgm:pt modelId="{3EA046D9-A851-42C1-B39E-0251C986CFA3}">
      <dgm:prSet/>
      <dgm:spPr/>
      <dgm:t>
        <a:bodyPr/>
        <a:lstStyle/>
        <a:p>
          <a:r>
            <a:rPr lang="en-US" dirty="0" smtClean="0"/>
            <a:t>Verification Workshop</a:t>
          </a:r>
          <a:endParaRPr lang="en-US" dirty="0"/>
        </a:p>
      </dgm:t>
    </dgm:pt>
    <dgm:pt modelId="{74019AD2-4E2D-4B31-A2CE-DE1F80D5D404}" type="parTrans" cxnId="{DBA381BC-DA62-4D2D-8728-AF0F4219FBEC}">
      <dgm:prSet/>
      <dgm:spPr/>
      <dgm:t>
        <a:bodyPr/>
        <a:lstStyle/>
        <a:p>
          <a:endParaRPr lang="en-US"/>
        </a:p>
      </dgm:t>
    </dgm:pt>
    <dgm:pt modelId="{5C93655D-4752-4E52-B856-1D542A3F91C9}" type="sibTrans" cxnId="{DBA381BC-DA62-4D2D-8728-AF0F4219FBEC}">
      <dgm:prSet/>
      <dgm:spPr/>
      <dgm:t>
        <a:bodyPr/>
        <a:lstStyle/>
        <a:p>
          <a:endParaRPr lang="en-US"/>
        </a:p>
      </dgm:t>
    </dgm:pt>
    <dgm:pt modelId="{133DBB22-3709-4B03-B950-BF25CEC16CD6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Course Structure Development</a:t>
          </a:r>
          <a:endParaRPr lang="en-US" dirty="0"/>
        </a:p>
      </dgm:t>
    </dgm:pt>
    <dgm:pt modelId="{9FEFA7F8-16C3-4212-96B9-AC639F1E4141}" type="parTrans" cxnId="{A25F64A0-2EC6-43D5-8F32-1ABE7EBF3FA2}">
      <dgm:prSet/>
      <dgm:spPr/>
      <dgm:t>
        <a:bodyPr/>
        <a:lstStyle/>
        <a:p>
          <a:endParaRPr lang="en-US"/>
        </a:p>
      </dgm:t>
    </dgm:pt>
    <dgm:pt modelId="{9EC79AB6-945A-4090-BCC3-8BDE87E6C8EB}" type="sibTrans" cxnId="{A25F64A0-2EC6-43D5-8F32-1ABE7EBF3FA2}">
      <dgm:prSet/>
      <dgm:spPr/>
      <dgm:t>
        <a:bodyPr/>
        <a:lstStyle/>
        <a:p>
          <a:endParaRPr lang="en-US"/>
        </a:p>
      </dgm:t>
    </dgm:pt>
    <dgm:pt modelId="{7DF21AB1-12EC-4BBF-8EF7-B0535437E759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Technical Committee Review and Finalize</a:t>
          </a:r>
          <a:endParaRPr lang="en-US" dirty="0"/>
        </a:p>
      </dgm:t>
    </dgm:pt>
    <dgm:pt modelId="{F1371D1E-C25E-4BA8-A8A7-B0297B3142D8}" type="parTrans" cxnId="{59933428-198F-469F-BE3C-A96CDE23FF14}">
      <dgm:prSet/>
      <dgm:spPr/>
      <dgm:t>
        <a:bodyPr/>
        <a:lstStyle/>
        <a:p>
          <a:endParaRPr lang="en-US"/>
        </a:p>
      </dgm:t>
    </dgm:pt>
    <dgm:pt modelId="{EAD16870-51F2-4715-B66E-2B77B26C6913}" type="sibTrans" cxnId="{59933428-198F-469F-BE3C-A96CDE23FF14}">
      <dgm:prSet/>
      <dgm:spPr/>
      <dgm:t>
        <a:bodyPr/>
        <a:lstStyle/>
        <a:p>
          <a:endParaRPr lang="en-US"/>
        </a:p>
      </dgm:t>
    </dgm:pt>
    <dgm:pt modelId="{E081CAFA-549A-4701-814D-024F0C3EDBF2}">
      <dgm:prSet/>
      <dgm:spPr/>
      <dgm:t>
        <a:bodyPr/>
        <a:lstStyle/>
        <a:p>
          <a:r>
            <a:rPr lang="en-US" dirty="0" smtClean="0"/>
            <a:t>Task Analysis</a:t>
          </a:r>
          <a:endParaRPr lang="en-US" dirty="0"/>
        </a:p>
      </dgm:t>
    </dgm:pt>
    <dgm:pt modelId="{6D50885B-5302-4835-AF2B-33768A32C37E}" type="parTrans" cxnId="{DF15EC03-AE1F-49B4-8A2B-20B4FD4F42BD}">
      <dgm:prSet/>
      <dgm:spPr/>
      <dgm:t>
        <a:bodyPr/>
        <a:lstStyle/>
        <a:p>
          <a:endParaRPr lang="en-US"/>
        </a:p>
      </dgm:t>
    </dgm:pt>
    <dgm:pt modelId="{AA44E354-AF22-4BF2-B58A-BAC4544E9ECA}" type="sibTrans" cxnId="{DF15EC03-AE1F-49B4-8A2B-20B4FD4F42BD}">
      <dgm:prSet/>
      <dgm:spPr/>
      <dgm:t>
        <a:bodyPr/>
        <a:lstStyle/>
        <a:p>
          <a:endParaRPr lang="en-US"/>
        </a:p>
      </dgm:t>
    </dgm:pt>
    <dgm:pt modelId="{E53C1163-47A1-4F7D-8744-51378B50197F}" type="pres">
      <dgm:prSet presAssocID="{528B00A8-D09E-4FC8-B0F4-2BED29BBF91D}" presName="Name0" presStyleCnt="0">
        <dgm:presLayoutVars>
          <dgm:dir/>
          <dgm:animLvl val="lvl"/>
          <dgm:resizeHandles val="exact"/>
        </dgm:presLayoutVars>
      </dgm:prSet>
      <dgm:spPr/>
    </dgm:pt>
    <dgm:pt modelId="{FE299DFE-6DD4-410E-A4FF-6567FD48E75A}" type="pres">
      <dgm:prSet presAssocID="{9AC4CEC9-5542-4694-A62E-55A25BCC72EA}" presName="Name8" presStyleCnt="0"/>
      <dgm:spPr/>
    </dgm:pt>
    <dgm:pt modelId="{B3F21509-6EC2-43DA-B33A-246BA3630881}" type="pres">
      <dgm:prSet presAssocID="{9AC4CEC9-5542-4694-A62E-55A25BCC72EA}" presName="level" presStyleLbl="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48F803-37FB-4F52-8082-8D1B0E2B5AA1}" type="pres">
      <dgm:prSet presAssocID="{9AC4CEC9-5542-4694-A62E-55A25BCC72E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A0DD6-086B-4259-AAF0-53E4BEF10224}" type="pres">
      <dgm:prSet presAssocID="{7DF21AB1-12EC-4BBF-8EF7-B0535437E759}" presName="Name8" presStyleCnt="0"/>
      <dgm:spPr/>
    </dgm:pt>
    <dgm:pt modelId="{9097F8EC-6183-48FD-877C-69D9DF827BA6}" type="pres">
      <dgm:prSet presAssocID="{7DF21AB1-12EC-4BBF-8EF7-B0535437E759}" presName="level" presStyleLbl="node1" presStyleIdx="1" presStyleCnt="7" custLinFactNeighborY="487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7B7E87-5FFB-47A5-AC86-48B22AE3619F}" type="pres">
      <dgm:prSet presAssocID="{7DF21AB1-12EC-4BBF-8EF7-B0535437E75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96A396-AF42-47DB-880C-3861282ADA57}" type="pres">
      <dgm:prSet presAssocID="{E081CAFA-549A-4701-814D-024F0C3EDBF2}" presName="Name8" presStyleCnt="0"/>
      <dgm:spPr/>
    </dgm:pt>
    <dgm:pt modelId="{8C06101E-6646-4B12-9517-50C601B0772B}" type="pres">
      <dgm:prSet presAssocID="{E081CAFA-549A-4701-814D-024F0C3EDBF2}" presName="level" presStyleLbl="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BEEAE7-D45C-450A-8A85-6E400D68C0E8}" type="pres">
      <dgm:prSet presAssocID="{E081CAFA-549A-4701-814D-024F0C3EDB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54BAB-DE94-4930-81A6-22D1ABB2A769}" type="pres">
      <dgm:prSet presAssocID="{133DBB22-3709-4B03-B950-BF25CEC16CD6}" presName="Name8" presStyleCnt="0"/>
      <dgm:spPr/>
    </dgm:pt>
    <dgm:pt modelId="{56EE28AB-F073-4064-9DF3-858560A3DABF}" type="pres">
      <dgm:prSet presAssocID="{133DBB22-3709-4B03-B950-BF25CEC16CD6}" presName="level" presStyleLbl="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7BC859-A736-47DA-9A63-8547108138D7}" type="pres">
      <dgm:prSet presAssocID="{133DBB22-3709-4B03-B950-BF25CEC16C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F8C8C7-3A1A-4745-BA27-C8E681011179}" type="pres">
      <dgm:prSet presAssocID="{3EA046D9-A851-42C1-B39E-0251C986CFA3}" presName="Name8" presStyleCnt="0"/>
      <dgm:spPr/>
    </dgm:pt>
    <dgm:pt modelId="{148769F4-DF99-4B88-BE58-C6CCA417C0EF}" type="pres">
      <dgm:prSet presAssocID="{3EA046D9-A851-42C1-B39E-0251C986CFA3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9C13EC-0739-4605-B4E9-379ECECC01BB}" type="pres">
      <dgm:prSet presAssocID="{3EA046D9-A851-42C1-B39E-0251C986CFA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562326-AB51-45F5-8038-F27E6A7F396A}" type="pres">
      <dgm:prSet presAssocID="{6FA8A13B-A8A2-46CF-83CE-379AEF6E190F}" presName="Name8" presStyleCnt="0"/>
      <dgm:spPr/>
    </dgm:pt>
    <dgm:pt modelId="{A578DB9D-D0D3-4ED1-A33B-919E3B8E1A5A}" type="pres">
      <dgm:prSet presAssocID="{6FA8A13B-A8A2-46CF-83CE-379AEF6E190F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E035BF-9C59-4F78-92F5-33F583681B5D}" type="pres">
      <dgm:prSet presAssocID="{6FA8A13B-A8A2-46CF-83CE-379AEF6E190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BDE646-9A12-4B2E-9C1F-FA505EF7AB56}" type="pres">
      <dgm:prSet presAssocID="{455D1FFC-64F8-43F8-9513-4BFA5BF363DC}" presName="Name8" presStyleCnt="0"/>
      <dgm:spPr/>
    </dgm:pt>
    <dgm:pt modelId="{2EF50EBB-6257-48AF-A5CC-188B404ECEF0}" type="pres">
      <dgm:prSet presAssocID="{455D1FFC-64F8-43F8-9513-4BFA5BF363DC}" presName="level" presStyleLbl="node1" presStyleIdx="6" presStyleCnt="7" custLinFactNeighborY="609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C6CD07-AD53-4475-90ED-6A69E136F003}" type="pres">
      <dgm:prSet presAssocID="{455D1FFC-64F8-43F8-9513-4BFA5BF363D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913416-EEAA-4415-9A90-25DBCBCC0678}" type="presOf" srcId="{133DBB22-3709-4B03-B950-BF25CEC16CD6}" destId="{56EE28AB-F073-4064-9DF3-858560A3DABF}" srcOrd="0" destOrd="0" presId="urn:microsoft.com/office/officeart/2005/8/layout/pyramid3"/>
    <dgm:cxn modelId="{3C676F1C-9E6A-4D4D-971F-D05D24388A1E}" type="presOf" srcId="{E081CAFA-549A-4701-814D-024F0C3EDBF2}" destId="{A3BEEAE7-D45C-450A-8A85-6E400D68C0E8}" srcOrd="1" destOrd="0" presId="urn:microsoft.com/office/officeart/2005/8/layout/pyramid3"/>
    <dgm:cxn modelId="{24445969-BCB2-4F81-9C90-4ED23202029B}" type="presOf" srcId="{3EA046D9-A851-42C1-B39E-0251C986CFA3}" destId="{148769F4-DF99-4B88-BE58-C6CCA417C0EF}" srcOrd="0" destOrd="0" presId="urn:microsoft.com/office/officeart/2005/8/layout/pyramid3"/>
    <dgm:cxn modelId="{C9C78BE8-5D96-4B90-9A02-1CB7DCD8B821}" type="presOf" srcId="{528B00A8-D09E-4FC8-B0F4-2BED29BBF91D}" destId="{E53C1163-47A1-4F7D-8744-51378B50197F}" srcOrd="0" destOrd="0" presId="urn:microsoft.com/office/officeart/2005/8/layout/pyramid3"/>
    <dgm:cxn modelId="{28A6B46C-C056-4192-9184-3811F1AFB468}" srcId="{528B00A8-D09E-4FC8-B0F4-2BED29BBF91D}" destId="{6FA8A13B-A8A2-46CF-83CE-379AEF6E190F}" srcOrd="5" destOrd="0" parTransId="{7979E7A7-202D-4CE2-98EE-B0590A7808DA}" sibTransId="{17474707-C79D-4D54-88A9-AD3566A60BAB}"/>
    <dgm:cxn modelId="{9F0669D5-0509-452F-AC09-DF119F07C8A5}" type="presOf" srcId="{3EA046D9-A851-42C1-B39E-0251C986CFA3}" destId="{D49C13EC-0739-4605-B4E9-379ECECC01BB}" srcOrd="1" destOrd="0" presId="urn:microsoft.com/office/officeart/2005/8/layout/pyramid3"/>
    <dgm:cxn modelId="{DF15EC03-AE1F-49B4-8A2B-20B4FD4F42BD}" srcId="{528B00A8-D09E-4FC8-B0F4-2BED29BBF91D}" destId="{E081CAFA-549A-4701-814D-024F0C3EDBF2}" srcOrd="2" destOrd="0" parTransId="{6D50885B-5302-4835-AF2B-33768A32C37E}" sibTransId="{AA44E354-AF22-4BF2-B58A-BAC4544E9ECA}"/>
    <dgm:cxn modelId="{2280AB17-913D-483D-A23B-2F1C514A77EC}" srcId="{528B00A8-D09E-4FC8-B0F4-2BED29BBF91D}" destId="{455D1FFC-64F8-43F8-9513-4BFA5BF363DC}" srcOrd="6" destOrd="0" parTransId="{57DD172C-097A-469C-9BA1-1D7EF77F091B}" sibTransId="{E6A1DA55-162B-416B-8BBF-844F49AA787E}"/>
    <dgm:cxn modelId="{BB363BC7-8B97-415E-9E2D-1AE5ABE7185B}" type="presOf" srcId="{6FA8A13B-A8A2-46CF-83CE-379AEF6E190F}" destId="{16E035BF-9C59-4F78-92F5-33F583681B5D}" srcOrd="1" destOrd="0" presId="urn:microsoft.com/office/officeart/2005/8/layout/pyramid3"/>
    <dgm:cxn modelId="{17A8C07B-8BD5-4CF4-9098-C429D1999308}" type="presOf" srcId="{E081CAFA-549A-4701-814D-024F0C3EDBF2}" destId="{8C06101E-6646-4B12-9517-50C601B0772B}" srcOrd="0" destOrd="0" presId="urn:microsoft.com/office/officeart/2005/8/layout/pyramid3"/>
    <dgm:cxn modelId="{8A565888-B7A9-4870-A8F7-3A50007F4E9C}" type="presOf" srcId="{7DF21AB1-12EC-4BBF-8EF7-B0535437E759}" destId="{437B7E87-5FFB-47A5-AC86-48B22AE3619F}" srcOrd="1" destOrd="0" presId="urn:microsoft.com/office/officeart/2005/8/layout/pyramid3"/>
    <dgm:cxn modelId="{0B54B0FD-6CD5-427F-9224-B2B194D9D519}" type="presOf" srcId="{6FA8A13B-A8A2-46CF-83CE-379AEF6E190F}" destId="{A578DB9D-D0D3-4ED1-A33B-919E3B8E1A5A}" srcOrd="0" destOrd="0" presId="urn:microsoft.com/office/officeart/2005/8/layout/pyramid3"/>
    <dgm:cxn modelId="{DBA381BC-DA62-4D2D-8728-AF0F4219FBEC}" srcId="{528B00A8-D09E-4FC8-B0F4-2BED29BBF91D}" destId="{3EA046D9-A851-42C1-B39E-0251C986CFA3}" srcOrd="4" destOrd="0" parTransId="{74019AD2-4E2D-4B31-A2CE-DE1F80D5D404}" sibTransId="{5C93655D-4752-4E52-B856-1D542A3F91C9}"/>
    <dgm:cxn modelId="{9F60286B-F986-48B1-8877-FD1AC6BF1286}" type="presOf" srcId="{455D1FFC-64F8-43F8-9513-4BFA5BF363DC}" destId="{DFC6CD07-AD53-4475-90ED-6A69E136F003}" srcOrd="1" destOrd="0" presId="urn:microsoft.com/office/officeart/2005/8/layout/pyramid3"/>
    <dgm:cxn modelId="{A25F64A0-2EC6-43D5-8F32-1ABE7EBF3FA2}" srcId="{528B00A8-D09E-4FC8-B0F4-2BED29BBF91D}" destId="{133DBB22-3709-4B03-B950-BF25CEC16CD6}" srcOrd="3" destOrd="0" parTransId="{9FEFA7F8-16C3-4212-96B9-AC639F1E4141}" sibTransId="{9EC79AB6-945A-4090-BCC3-8BDE87E6C8EB}"/>
    <dgm:cxn modelId="{F2870E0A-D56B-47CB-A617-FDFD2075CBC3}" srcId="{528B00A8-D09E-4FC8-B0F4-2BED29BBF91D}" destId="{9AC4CEC9-5542-4694-A62E-55A25BCC72EA}" srcOrd="0" destOrd="0" parTransId="{63EBCA30-7018-4CF3-A7B4-C736707C69AB}" sibTransId="{44F1D5B2-588C-48BC-8A9D-95CA338098EB}"/>
    <dgm:cxn modelId="{7725765C-90CC-48C5-9EED-D8B8A3536CBD}" type="presOf" srcId="{133DBB22-3709-4B03-B950-BF25CEC16CD6}" destId="{A47BC859-A736-47DA-9A63-8547108138D7}" srcOrd="1" destOrd="0" presId="urn:microsoft.com/office/officeart/2005/8/layout/pyramid3"/>
    <dgm:cxn modelId="{2639D5D6-B24A-4B78-9A37-3F9F7C963AE0}" type="presOf" srcId="{9AC4CEC9-5542-4694-A62E-55A25BCC72EA}" destId="{2948F803-37FB-4F52-8082-8D1B0E2B5AA1}" srcOrd="1" destOrd="0" presId="urn:microsoft.com/office/officeart/2005/8/layout/pyramid3"/>
    <dgm:cxn modelId="{B978DEE0-9F73-442E-86D1-AEE7FCDB4489}" type="presOf" srcId="{7DF21AB1-12EC-4BBF-8EF7-B0535437E759}" destId="{9097F8EC-6183-48FD-877C-69D9DF827BA6}" srcOrd="0" destOrd="0" presId="urn:microsoft.com/office/officeart/2005/8/layout/pyramid3"/>
    <dgm:cxn modelId="{24CD4543-4E82-4F43-AE95-79B2ADF2711C}" type="presOf" srcId="{455D1FFC-64F8-43F8-9513-4BFA5BF363DC}" destId="{2EF50EBB-6257-48AF-A5CC-188B404ECEF0}" srcOrd="0" destOrd="0" presId="urn:microsoft.com/office/officeart/2005/8/layout/pyramid3"/>
    <dgm:cxn modelId="{2AB3C3C3-610D-4BC5-91CC-F436210BBAF0}" type="presOf" srcId="{9AC4CEC9-5542-4694-A62E-55A25BCC72EA}" destId="{B3F21509-6EC2-43DA-B33A-246BA3630881}" srcOrd="0" destOrd="0" presId="urn:microsoft.com/office/officeart/2005/8/layout/pyramid3"/>
    <dgm:cxn modelId="{59933428-198F-469F-BE3C-A96CDE23FF14}" srcId="{528B00A8-D09E-4FC8-B0F4-2BED29BBF91D}" destId="{7DF21AB1-12EC-4BBF-8EF7-B0535437E759}" srcOrd="1" destOrd="0" parTransId="{F1371D1E-C25E-4BA8-A8A7-B0297B3142D8}" sibTransId="{EAD16870-51F2-4715-B66E-2B77B26C6913}"/>
    <dgm:cxn modelId="{65093C84-8A25-4A98-9B77-6F7B15660386}" type="presParOf" srcId="{E53C1163-47A1-4F7D-8744-51378B50197F}" destId="{FE299DFE-6DD4-410E-A4FF-6567FD48E75A}" srcOrd="0" destOrd="0" presId="urn:microsoft.com/office/officeart/2005/8/layout/pyramid3"/>
    <dgm:cxn modelId="{5ADDF679-E1AE-46C9-A3E1-79366AE5CB8A}" type="presParOf" srcId="{FE299DFE-6DD4-410E-A4FF-6567FD48E75A}" destId="{B3F21509-6EC2-43DA-B33A-246BA3630881}" srcOrd="0" destOrd="0" presId="urn:microsoft.com/office/officeart/2005/8/layout/pyramid3"/>
    <dgm:cxn modelId="{3FCA29D6-2455-4939-A468-68790FB71B78}" type="presParOf" srcId="{FE299DFE-6DD4-410E-A4FF-6567FD48E75A}" destId="{2948F803-37FB-4F52-8082-8D1B0E2B5AA1}" srcOrd="1" destOrd="0" presId="urn:microsoft.com/office/officeart/2005/8/layout/pyramid3"/>
    <dgm:cxn modelId="{59CD316A-809D-4B09-AAD6-BA04FC4CF4C8}" type="presParOf" srcId="{E53C1163-47A1-4F7D-8744-51378B50197F}" destId="{60CA0DD6-086B-4259-AAF0-53E4BEF10224}" srcOrd="1" destOrd="0" presId="urn:microsoft.com/office/officeart/2005/8/layout/pyramid3"/>
    <dgm:cxn modelId="{FF647A00-841E-45A1-BDAC-F7FE98E2C51C}" type="presParOf" srcId="{60CA0DD6-086B-4259-AAF0-53E4BEF10224}" destId="{9097F8EC-6183-48FD-877C-69D9DF827BA6}" srcOrd="0" destOrd="0" presId="urn:microsoft.com/office/officeart/2005/8/layout/pyramid3"/>
    <dgm:cxn modelId="{B94EF182-29BA-405C-9F16-9D1C2FEC24A5}" type="presParOf" srcId="{60CA0DD6-086B-4259-AAF0-53E4BEF10224}" destId="{437B7E87-5FFB-47A5-AC86-48B22AE3619F}" srcOrd="1" destOrd="0" presId="urn:microsoft.com/office/officeart/2005/8/layout/pyramid3"/>
    <dgm:cxn modelId="{39D84B15-74AE-4C0E-A4DC-AC9C0467A031}" type="presParOf" srcId="{E53C1163-47A1-4F7D-8744-51378B50197F}" destId="{D296A396-AF42-47DB-880C-3861282ADA57}" srcOrd="2" destOrd="0" presId="urn:microsoft.com/office/officeart/2005/8/layout/pyramid3"/>
    <dgm:cxn modelId="{03D08811-922F-42C6-A169-BDD9C3583A8D}" type="presParOf" srcId="{D296A396-AF42-47DB-880C-3861282ADA57}" destId="{8C06101E-6646-4B12-9517-50C601B0772B}" srcOrd="0" destOrd="0" presId="urn:microsoft.com/office/officeart/2005/8/layout/pyramid3"/>
    <dgm:cxn modelId="{1A9C4E49-91C9-44AD-B629-0040D319654B}" type="presParOf" srcId="{D296A396-AF42-47DB-880C-3861282ADA57}" destId="{A3BEEAE7-D45C-450A-8A85-6E400D68C0E8}" srcOrd="1" destOrd="0" presId="urn:microsoft.com/office/officeart/2005/8/layout/pyramid3"/>
    <dgm:cxn modelId="{9CFC9982-665B-48D0-B369-EC8278C820CA}" type="presParOf" srcId="{E53C1163-47A1-4F7D-8744-51378B50197F}" destId="{80954BAB-DE94-4930-81A6-22D1ABB2A769}" srcOrd="3" destOrd="0" presId="urn:microsoft.com/office/officeart/2005/8/layout/pyramid3"/>
    <dgm:cxn modelId="{FEE8699C-35C2-4D4C-A62E-481F0C1692AA}" type="presParOf" srcId="{80954BAB-DE94-4930-81A6-22D1ABB2A769}" destId="{56EE28AB-F073-4064-9DF3-858560A3DABF}" srcOrd="0" destOrd="0" presId="urn:microsoft.com/office/officeart/2005/8/layout/pyramid3"/>
    <dgm:cxn modelId="{32E344E0-AF00-4494-8E5F-80B50A74499B}" type="presParOf" srcId="{80954BAB-DE94-4930-81A6-22D1ABB2A769}" destId="{A47BC859-A736-47DA-9A63-8547108138D7}" srcOrd="1" destOrd="0" presId="urn:microsoft.com/office/officeart/2005/8/layout/pyramid3"/>
    <dgm:cxn modelId="{9D8DF9AE-A28A-4539-8BC2-A2C0FF3D01EC}" type="presParOf" srcId="{E53C1163-47A1-4F7D-8744-51378B50197F}" destId="{15F8C8C7-3A1A-4745-BA27-C8E681011179}" srcOrd="4" destOrd="0" presId="urn:microsoft.com/office/officeart/2005/8/layout/pyramid3"/>
    <dgm:cxn modelId="{06965A6F-514B-40E2-9037-F440C73880FF}" type="presParOf" srcId="{15F8C8C7-3A1A-4745-BA27-C8E681011179}" destId="{148769F4-DF99-4B88-BE58-C6CCA417C0EF}" srcOrd="0" destOrd="0" presId="urn:microsoft.com/office/officeart/2005/8/layout/pyramid3"/>
    <dgm:cxn modelId="{95FB8DCE-2551-40CD-984A-896779891488}" type="presParOf" srcId="{15F8C8C7-3A1A-4745-BA27-C8E681011179}" destId="{D49C13EC-0739-4605-B4E9-379ECECC01BB}" srcOrd="1" destOrd="0" presId="urn:microsoft.com/office/officeart/2005/8/layout/pyramid3"/>
    <dgm:cxn modelId="{BC394E58-F2BE-408E-AE06-33CF1BF2BD49}" type="presParOf" srcId="{E53C1163-47A1-4F7D-8744-51378B50197F}" destId="{B0562326-AB51-45F5-8038-F27E6A7F396A}" srcOrd="5" destOrd="0" presId="urn:microsoft.com/office/officeart/2005/8/layout/pyramid3"/>
    <dgm:cxn modelId="{758E4811-C488-401A-9C03-0ABE5E6E898B}" type="presParOf" srcId="{B0562326-AB51-45F5-8038-F27E6A7F396A}" destId="{A578DB9D-D0D3-4ED1-A33B-919E3B8E1A5A}" srcOrd="0" destOrd="0" presId="urn:microsoft.com/office/officeart/2005/8/layout/pyramid3"/>
    <dgm:cxn modelId="{245F1665-AFCE-4616-9747-654AA373FD72}" type="presParOf" srcId="{B0562326-AB51-45F5-8038-F27E6A7F396A}" destId="{16E035BF-9C59-4F78-92F5-33F583681B5D}" srcOrd="1" destOrd="0" presId="urn:microsoft.com/office/officeart/2005/8/layout/pyramid3"/>
    <dgm:cxn modelId="{0F4CB804-145F-4660-9686-4A0AB913001B}" type="presParOf" srcId="{E53C1163-47A1-4F7D-8744-51378B50197F}" destId="{89BDE646-9A12-4B2E-9C1F-FA505EF7AB56}" srcOrd="6" destOrd="0" presId="urn:microsoft.com/office/officeart/2005/8/layout/pyramid3"/>
    <dgm:cxn modelId="{B61C85F7-2267-4EAA-8952-E3897EF3DC60}" type="presParOf" srcId="{89BDE646-9A12-4B2E-9C1F-FA505EF7AB56}" destId="{2EF50EBB-6257-48AF-A5CC-188B404ECEF0}" srcOrd="0" destOrd="0" presId="urn:microsoft.com/office/officeart/2005/8/layout/pyramid3"/>
    <dgm:cxn modelId="{5DFEBB00-6EC7-4345-8F37-91015C4FD492}" type="presParOf" srcId="{89BDE646-9A12-4B2E-9C1F-FA505EF7AB56}" destId="{DFC6CD07-AD53-4475-90ED-6A69E136F003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21509-6EC2-43DA-B33A-246BA3630881}">
      <dsp:nvSpPr>
        <dsp:cNvPr id="0" name=""/>
        <dsp:cNvSpPr/>
      </dsp:nvSpPr>
      <dsp:spPr>
        <a:xfrm rot="10800000">
          <a:off x="0" y="0"/>
          <a:ext cx="6282267" cy="730552"/>
        </a:xfrm>
        <a:prstGeom prst="trapezoid">
          <a:avLst>
            <a:gd name="adj" fmla="val 614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Approval/Dissemination/Implementation</a:t>
          </a:r>
          <a:endParaRPr lang="en-US" sz="1900" kern="1200" dirty="0"/>
        </a:p>
      </dsp:txBody>
      <dsp:txXfrm rot="-10800000">
        <a:off x="1099396" y="0"/>
        <a:ext cx="4083473" cy="730552"/>
      </dsp:txXfrm>
    </dsp:sp>
    <dsp:sp modelId="{9097F8EC-6183-48FD-877C-69D9DF827BA6}">
      <dsp:nvSpPr>
        <dsp:cNvPr id="0" name=""/>
        <dsp:cNvSpPr/>
      </dsp:nvSpPr>
      <dsp:spPr>
        <a:xfrm rot="10800000">
          <a:off x="448733" y="766166"/>
          <a:ext cx="5384800" cy="730552"/>
        </a:xfrm>
        <a:prstGeom prst="trapezoid">
          <a:avLst>
            <a:gd name="adj" fmla="val 61424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Technical Committee Review and Finalize</a:t>
          </a:r>
          <a:endParaRPr lang="en-US" sz="1900" kern="1200" dirty="0"/>
        </a:p>
      </dsp:txBody>
      <dsp:txXfrm rot="-10800000">
        <a:off x="1391073" y="766166"/>
        <a:ext cx="3500120" cy="730552"/>
      </dsp:txXfrm>
    </dsp:sp>
    <dsp:sp modelId="{8C06101E-6646-4B12-9517-50C601B0772B}">
      <dsp:nvSpPr>
        <dsp:cNvPr id="0" name=""/>
        <dsp:cNvSpPr/>
      </dsp:nvSpPr>
      <dsp:spPr>
        <a:xfrm rot="10800000">
          <a:off x="897466" y="1461104"/>
          <a:ext cx="4487333" cy="730552"/>
        </a:xfrm>
        <a:prstGeom prst="trapezoid">
          <a:avLst>
            <a:gd name="adj" fmla="val 614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Task Analysis</a:t>
          </a:r>
          <a:endParaRPr lang="en-US" sz="1900" kern="1200" dirty="0"/>
        </a:p>
      </dsp:txBody>
      <dsp:txXfrm rot="-10800000">
        <a:off x="1682750" y="1461104"/>
        <a:ext cx="2916766" cy="730552"/>
      </dsp:txXfrm>
    </dsp:sp>
    <dsp:sp modelId="{56EE28AB-F073-4064-9DF3-858560A3DABF}">
      <dsp:nvSpPr>
        <dsp:cNvPr id="0" name=""/>
        <dsp:cNvSpPr/>
      </dsp:nvSpPr>
      <dsp:spPr>
        <a:xfrm rot="10800000">
          <a:off x="1346200" y="2191657"/>
          <a:ext cx="3589866" cy="730552"/>
        </a:xfrm>
        <a:prstGeom prst="trapezoid">
          <a:avLst>
            <a:gd name="adj" fmla="val 61424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Course Structure Development</a:t>
          </a:r>
          <a:endParaRPr lang="en-US" sz="1900" kern="1200" dirty="0"/>
        </a:p>
      </dsp:txBody>
      <dsp:txXfrm rot="-10800000">
        <a:off x="1974426" y="2191657"/>
        <a:ext cx="2333413" cy="730552"/>
      </dsp:txXfrm>
    </dsp:sp>
    <dsp:sp modelId="{148769F4-DF99-4B88-BE58-C6CCA417C0EF}">
      <dsp:nvSpPr>
        <dsp:cNvPr id="0" name=""/>
        <dsp:cNvSpPr/>
      </dsp:nvSpPr>
      <dsp:spPr>
        <a:xfrm rot="10800000">
          <a:off x="1794933" y="2922209"/>
          <a:ext cx="2692400" cy="730552"/>
        </a:xfrm>
        <a:prstGeom prst="trapezoid">
          <a:avLst>
            <a:gd name="adj" fmla="val 614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Verification Workshop</a:t>
          </a:r>
          <a:endParaRPr lang="en-US" sz="1900" kern="1200" dirty="0"/>
        </a:p>
      </dsp:txBody>
      <dsp:txXfrm rot="-10800000">
        <a:off x="2266103" y="2922209"/>
        <a:ext cx="1750060" cy="730552"/>
      </dsp:txXfrm>
    </dsp:sp>
    <dsp:sp modelId="{A578DB9D-D0D3-4ED1-A33B-919E3B8E1A5A}">
      <dsp:nvSpPr>
        <dsp:cNvPr id="0" name=""/>
        <dsp:cNvSpPr/>
      </dsp:nvSpPr>
      <dsp:spPr>
        <a:xfrm rot="10800000">
          <a:off x="2243666" y="3652762"/>
          <a:ext cx="1794933" cy="730552"/>
        </a:xfrm>
        <a:prstGeom prst="trapezoid">
          <a:avLst>
            <a:gd name="adj" fmla="val 61424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DACUM</a:t>
          </a:r>
          <a:r>
            <a:rPr lang="en-US" sz="1900" kern="1200" dirty="0" smtClean="0"/>
            <a:t> Workshop</a:t>
          </a:r>
          <a:endParaRPr lang="en-US" sz="1900" kern="1200" dirty="0"/>
        </a:p>
      </dsp:txBody>
      <dsp:txXfrm rot="-10800000">
        <a:off x="2557780" y="3652762"/>
        <a:ext cx="1166706" cy="730552"/>
      </dsp:txXfrm>
    </dsp:sp>
    <dsp:sp modelId="{2EF50EBB-6257-48AF-A5CC-188B404ECEF0}">
      <dsp:nvSpPr>
        <dsp:cNvPr id="0" name=""/>
        <dsp:cNvSpPr/>
      </dsp:nvSpPr>
      <dsp:spPr>
        <a:xfrm rot="10800000">
          <a:off x="2692400" y="4383314"/>
          <a:ext cx="897466" cy="730552"/>
        </a:xfrm>
        <a:prstGeom prst="trapezoid">
          <a:avLst>
            <a:gd name="adj" fmla="val 6142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ROA</a:t>
          </a:r>
          <a:endParaRPr lang="en-US" sz="1900" kern="1200" dirty="0"/>
        </a:p>
      </dsp:txBody>
      <dsp:txXfrm rot="-10800000">
        <a:off x="2692400" y="4383314"/>
        <a:ext cx="897466" cy="730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F7FFC-0375-4B95-9C51-7F6D51FD70D0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D54E1-DE30-4DC2-A224-703A17C94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636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Text Placeholder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754E0AE-4C76-49FE-B721-C8B8458EA8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336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3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7B13504A-D0A5-4CE9-8089-46389047C802}" type="slidenum">
              <a:rPr lang="en-US" smtClean="0">
                <a:latin typeface="Times New Roman" pitchFamily="18" charset="0"/>
              </a:rPr>
              <a:pPr algn="r" eaLnBrk="1" hangingPunct="1">
                <a:defRPr/>
              </a:pPr>
              <a:t>9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25338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7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05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>
            <a:spLocks noChangeAspect="1"/>
          </p:cNvSpPr>
          <p:nvPr/>
        </p:nvSpPr>
        <p:spPr>
          <a:xfrm>
            <a:off x="0" y="953992"/>
            <a:ext cx="12192000" cy="4572000"/>
          </a:xfrm>
          <a:prstGeom prst="rect">
            <a:avLst/>
          </a:prstGeom>
          <a:solidFill>
            <a:srgbClr val="A31D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9" name="Textplatzhalter 16"/>
          <p:cNvSpPr>
            <a:spLocks noGrp="1" noEditPoints="1"/>
          </p:cNvSpPr>
          <p:nvPr>
            <p:ph type="body" sz="quarter" idx="11" hasCustomPrompt="1"/>
          </p:nvPr>
        </p:nvSpPr>
        <p:spPr>
          <a:xfrm>
            <a:off x="449013" y="1182159"/>
            <a:ext cx="5197977" cy="2579335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fontAlgn="t">
              <a:spcBef>
                <a:spcPts val="0"/>
              </a:spcBef>
              <a:defRPr lang="de-DE" sz="4000" b="1" kern="1200" cap="all" baseline="0" dirty="0" smtClean="0">
                <a:solidFill>
                  <a:schemeClr val="bg1"/>
                </a:solidFill>
                <a:latin typeface="Arial Narrow" panose="020B0604020202020204" pitchFamily="34" charset="0"/>
                <a:ea typeface="ＭＳ Ｐゴシック" pitchFamily="-64" charset="-128"/>
                <a:cs typeface="Arial Narrow" panose="020B0604020202020204" pitchFamily="34" charset="0"/>
              </a:defRPr>
            </a:lvl1pPr>
          </a:lstStyle>
          <a:p>
            <a:pPr lvl="0"/>
            <a:r>
              <a:rPr lang="de-DE"/>
              <a:t>Insert Title </a:t>
            </a:r>
            <a:r>
              <a:rPr lang="de-DE" err="1"/>
              <a:t>up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four</a:t>
            </a:r>
            <a:r>
              <a:rPr lang="de-DE"/>
              <a:t> </a:t>
            </a:r>
            <a:r>
              <a:rPr lang="de-DE" err="1"/>
              <a:t>lines</a:t>
            </a:r>
            <a:endParaRPr lang="de-DE"/>
          </a:p>
        </p:txBody>
      </p:sp>
      <p:sp>
        <p:nvSpPr>
          <p:cNvPr id="4" name="Textplatzhalter 3"/>
          <p:cNvSpPr>
            <a:spLocks noGrp="1" noEditPoints="1"/>
          </p:cNvSpPr>
          <p:nvPr>
            <p:ph type="body" sz="quarter" idx="12" hasCustomPrompt="1"/>
          </p:nvPr>
        </p:nvSpPr>
        <p:spPr>
          <a:xfrm>
            <a:off x="477619" y="4688421"/>
            <a:ext cx="5173604" cy="247650"/>
          </a:xfrm>
          <a:prstGeom prst="rect">
            <a:avLst/>
          </a:prstGeom>
        </p:spPr>
        <p:txBody>
          <a:bodyPr lIns="0" tIns="0" rIns="0" bIns="0"/>
          <a:lstStyle>
            <a:lvl1pPr>
              <a:defRPr lang="de-DE" sz="1600" kern="12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-6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Place, Date</a:t>
            </a:r>
          </a:p>
        </p:txBody>
      </p:sp>
      <p:sp>
        <p:nvSpPr>
          <p:cNvPr id="13" name="Textplatzhalter 3"/>
          <p:cNvSpPr>
            <a:spLocks noGrp="1" noEditPoints="1"/>
          </p:cNvSpPr>
          <p:nvPr>
            <p:ph type="body" sz="quarter" idx="13" hasCustomPrompt="1"/>
          </p:nvPr>
        </p:nvSpPr>
        <p:spPr>
          <a:xfrm>
            <a:off x="477619" y="4278846"/>
            <a:ext cx="5173604" cy="247650"/>
          </a:xfrm>
          <a:prstGeom prst="rect">
            <a:avLst/>
          </a:prstGeom>
        </p:spPr>
        <p:txBody>
          <a:bodyPr lIns="0" tIns="0" rIns="0" bIns="0"/>
          <a:lstStyle>
            <a:lvl1pPr>
              <a:defRPr lang="de-DE" sz="1600" kern="12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-6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de-DE"/>
              <a:t>Job title</a:t>
            </a:r>
          </a:p>
        </p:txBody>
      </p:sp>
      <p:sp>
        <p:nvSpPr>
          <p:cNvPr id="16" name="Textplatzhalter 3"/>
          <p:cNvSpPr>
            <a:spLocks noGrp="1" noEditPoints="1"/>
          </p:cNvSpPr>
          <p:nvPr>
            <p:ph type="body" sz="quarter" idx="14" hasCustomPrompt="1"/>
          </p:nvPr>
        </p:nvSpPr>
        <p:spPr>
          <a:xfrm>
            <a:off x="477619" y="4034371"/>
            <a:ext cx="5173604" cy="247650"/>
          </a:xfrm>
          <a:prstGeom prst="rect">
            <a:avLst/>
          </a:prstGeom>
        </p:spPr>
        <p:txBody>
          <a:bodyPr lIns="0" tIns="0" rIns="0" bIns="0"/>
          <a:lstStyle>
            <a:lvl1pPr>
              <a:defRPr lang="de-DE" sz="1600" kern="1200" dirty="0" smtClean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-64" charset="-128"/>
                <a:cs typeface="Arial" panose="020B0604020202020204" pitchFamily="34" charset="0"/>
              </a:defRPr>
            </a:lvl1pPr>
          </a:lstStyle>
          <a:p>
            <a:pPr lvl="0"/>
            <a:r>
              <a:rPr lang="de-DE" err="1"/>
              <a:t>Presenter</a:t>
            </a:r>
            <a:endParaRPr lang="de-DE"/>
          </a:p>
        </p:txBody>
      </p:sp>
      <p:sp>
        <p:nvSpPr>
          <p:cNvPr id="8" name="Bildplatzhalter 7"/>
          <p:cNvSpPr>
            <a:spLocks noGrp="1" noEditPoints="1"/>
          </p:cNvSpPr>
          <p:nvPr>
            <p:ph type="pic" sz="quarter" idx="15" hasCustomPrompt="1"/>
          </p:nvPr>
        </p:nvSpPr>
        <p:spPr>
          <a:xfrm>
            <a:off x="6096000" y="953992"/>
            <a:ext cx="6096000" cy="590400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 Click </a:t>
            </a:r>
            <a:r>
              <a:rPr lang="de-DE" err="1"/>
              <a:t>icon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add</a:t>
            </a:r>
            <a:r>
              <a:rPr lang="de-DE"/>
              <a:t> </a:t>
            </a:r>
            <a:r>
              <a:rPr lang="de-DE" err="1"/>
              <a:t>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1593394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5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463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0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28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69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49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5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1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8F3A-9D5B-410C-87F1-EA3FE9219019}" type="datetimeFigureOut">
              <a:rPr lang="en-US" smtClean="0"/>
              <a:t>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AE0E6-4702-4772-B00A-BDC1F8E93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38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5" Type="http://schemas.openxmlformats.org/officeDocument/2006/relationships/image" Target="../../word/media/image3.sv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&#2346;&#2366;&#2336;&#2381;&#2351;&#2325;&#2381;&#2352;&#2350;&#2325;&#2379;%20&#2338;&#2366;&#2305;&#2330;&#2366;%20&#2408;&#2406;&#2414;&#2407;&#2404;&#2407;&#2406;&#2404;&#2408;&#2413;.docx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hyperlink" Target="DACUM%20Chart%20Commis%20II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"/>
          <p:cNvSpPr>
            <a:spLocks noGrp="1" noEditPoints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dirty="0" smtClean="0"/>
              <a:t>Workplace-Based Training Curriculum Development Process</a:t>
            </a:r>
            <a:endParaRPr lang="ne-NP" dirty="0"/>
          </a:p>
        </p:txBody>
      </p:sp>
      <p:sp>
        <p:nvSpPr>
          <p:cNvPr id="15" name="Text Placeholder 2"/>
          <p:cNvSpPr>
            <a:spLocks noGrp="1" noEditPoints="1"/>
          </p:cNvSpPr>
          <p:nvPr>
            <p:ph type="body" sz="quarter" idx="12"/>
          </p:nvPr>
        </p:nvSpPr>
        <p:spPr>
          <a:xfrm>
            <a:off x="1845253" y="5127176"/>
            <a:ext cx="3880203" cy="24765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NAVT</a:t>
            </a:r>
            <a:r>
              <a:rPr lang="en-US" dirty="0" smtClean="0"/>
              <a:t>, </a:t>
            </a:r>
            <a:r>
              <a:rPr lang="en-US" dirty="0" err="1" smtClean="0"/>
              <a:t>Lalitpur</a:t>
            </a:r>
            <a:r>
              <a:rPr lang="en-US" dirty="0" smtClean="0"/>
              <a:t>, 09 </a:t>
            </a:r>
            <a:r>
              <a:rPr lang="en-US" dirty="0"/>
              <a:t>February 2025</a:t>
            </a:r>
          </a:p>
        </p:txBody>
      </p:sp>
      <p:sp>
        <p:nvSpPr>
          <p:cNvPr id="17" name="Text Placeholder 4"/>
          <p:cNvSpPr>
            <a:spLocks noGrp="1" noEditPoints="1"/>
          </p:cNvSpPr>
          <p:nvPr>
            <p:ph type="body" sz="quarter" idx="14"/>
          </p:nvPr>
        </p:nvSpPr>
        <p:spPr>
          <a:xfrm>
            <a:off x="1882215" y="4042898"/>
            <a:ext cx="3880203" cy="9693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Deepak Prasad </a:t>
            </a:r>
            <a:r>
              <a:rPr lang="en-US" dirty="0" err="1" smtClean="0"/>
              <a:t>Poudel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Skill Development and Training </a:t>
            </a:r>
            <a:r>
              <a:rPr lang="en-US" dirty="0" smtClean="0"/>
              <a:t>Specialist</a:t>
            </a:r>
          </a:p>
          <a:p>
            <a:pPr marL="0" indent="0">
              <a:buNone/>
            </a:pPr>
            <a:r>
              <a:rPr lang="en-US" dirty="0" err="1" smtClean="0"/>
              <a:t>HELVETAS</a:t>
            </a:r>
            <a:r>
              <a:rPr lang="en-US" dirty="0" smtClean="0"/>
              <a:t> Nepal</a:t>
            </a:r>
            <a:endParaRPr lang="en-US" dirty="0"/>
          </a:p>
        </p:txBody>
      </p:sp>
      <p:pic>
        <p:nvPicPr>
          <p:cNvPr id="3" name="Picture 2" descr="A black sign with white text&#10;&#10;Description automatically generated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452267" y="5858067"/>
            <a:ext cx="1943438" cy="514342"/>
          </a:xfrm>
          <a:prstGeom prst="rect">
            <a:avLst/>
          </a:prstGeom>
        </p:spPr>
      </p:pic>
      <p:sp>
        <p:nvSpPr>
          <p:cNvPr id="20" name="Text Placeholder 6"/>
          <p:cNvSpPr txBox="1"/>
          <p:nvPr/>
        </p:nvSpPr>
        <p:spPr>
          <a:xfrm>
            <a:off x="1845253" y="2710970"/>
            <a:ext cx="5165147" cy="1331928"/>
          </a:xfrm>
          <a:prstGeom prst="rect">
            <a:avLst/>
          </a:prstGeom>
        </p:spPr>
        <p:txBody>
          <a:bodyPr lIns="0" rIns="0" bIns="0"/>
          <a:lstStyle>
            <a:lvl1pPr marL="0" indent="0" algn="r" rtl="0" eaLnBrk="1" fontAlgn="base" hangingPunct="1">
              <a:spcBef>
                <a:spcPts val="0"/>
              </a:spcBef>
              <a:spcAft>
                <a:spcPct val="0"/>
              </a:spcAft>
              <a:defRPr lang="en-GB" sz="500" b="0" i="0" kern="12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373737"/>
                </a:solidFill>
                <a:latin typeface="+mn-lt"/>
                <a:ea typeface="+mn-ea"/>
              </a:defRPr>
            </a:lvl2pPr>
            <a:lvl3pPr marL="89535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rgbClr val="373737"/>
                </a:solidFill>
                <a:latin typeface="+mn-lt"/>
                <a:ea typeface="+mn-ea"/>
              </a:defRPr>
            </a:lvl3pPr>
            <a:lvl4pPr marL="12573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rgbClr val="373737"/>
                </a:solidFill>
                <a:latin typeface="+mn-lt"/>
                <a:ea typeface="+mn-ea"/>
              </a:defRPr>
            </a:lvl4pPr>
            <a:lvl5pPr marL="161290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rgbClr val="373737"/>
                </a:solidFill>
                <a:latin typeface="+mn-lt"/>
                <a:ea typeface="+mn-ea"/>
              </a:defRPr>
            </a:lvl5pPr>
            <a:lvl6pPr marL="207010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ea typeface="+mn-ea"/>
              </a:defRPr>
            </a:lvl6pPr>
            <a:lvl7pPr marL="252730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ea typeface="+mn-ea"/>
              </a:defRPr>
            </a:lvl7pPr>
            <a:lvl8pPr marL="298450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ea typeface="+mn-ea"/>
              </a:defRPr>
            </a:lvl8pPr>
            <a:lvl9pPr marL="3441700" indent="-176213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1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/>
            <a:endParaRPr lang="en-US" sz="2400" b="1" dirty="0">
              <a:solidFill>
                <a:schemeClr val="bg1"/>
              </a:solidFill>
              <a:cs typeface="Kalimati" panose="00000400000000000000" pitchFamily="2"/>
            </a:endParaRPr>
          </a:p>
        </p:txBody>
      </p:sp>
      <p:sp>
        <p:nvSpPr>
          <p:cNvPr id="26" name="Picture Placeholder 25"/>
          <p:cNvSpPr>
            <a:spLocks noGrp="1" noEditPoints="1"/>
          </p:cNvSpPr>
          <p:nvPr>
            <p:ph type="pic" sz="quarter" idx="15"/>
          </p:nvPr>
        </p:nvSpPr>
        <p:spPr>
          <a:xfrm>
            <a:off x="6104466" y="939800"/>
            <a:ext cx="4563533" cy="458143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TR" sz="1600" dirty="0">
                <a:solidFill>
                  <a:schemeClr val="accent2"/>
                </a:solidFill>
              </a:rPr>
              <a:t>Technical Assistance to</a:t>
            </a:r>
            <a:r>
              <a:rPr lang="en-TR" dirty="0">
                <a:solidFill>
                  <a:schemeClr val="accent2"/>
                </a:solidFill>
              </a:rPr>
              <a:t> </a:t>
            </a:r>
          </a:p>
          <a:p>
            <a:pPr marL="0" indent="0">
              <a:buNone/>
            </a:pPr>
            <a:r>
              <a:rPr lang="en-TR" b="1" dirty="0">
                <a:solidFill>
                  <a:schemeClr val="accent2"/>
                </a:solidFill>
              </a:rPr>
              <a:t>National Academy of Vocational</a:t>
            </a:r>
          </a:p>
          <a:p>
            <a:pPr marL="0" indent="0">
              <a:buNone/>
            </a:pPr>
            <a:r>
              <a:rPr lang="en-TR" b="1" dirty="0">
                <a:solidFill>
                  <a:schemeClr val="accent2"/>
                </a:solidFill>
              </a:rPr>
              <a:t>Training (NAVT)</a:t>
            </a:r>
            <a:r>
              <a:rPr lang="en-TR" dirty="0">
                <a:solidFill>
                  <a:schemeClr val="accent2"/>
                </a:solidFill>
              </a:rPr>
              <a:t> </a:t>
            </a:r>
            <a:endParaRPr lang="en-TR" sz="20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TR" sz="1600" dirty="0">
                <a:solidFill>
                  <a:schemeClr val="accent2"/>
                </a:solidFill>
              </a:rPr>
              <a:t>for </a:t>
            </a:r>
          </a:p>
          <a:p>
            <a:pPr marL="0" indent="0">
              <a:buNone/>
            </a:pPr>
            <a:r>
              <a:rPr lang="en-TR" sz="1600" dirty="0">
                <a:solidFill>
                  <a:schemeClr val="accent2"/>
                </a:solidFill>
              </a:rPr>
              <a:t>effective implementation of</a:t>
            </a:r>
            <a:r>
              <a:rPr lang="en-TR" dirty="0">
                <a:solidFill>
                  <a:schemeClr val="accent2"/>
                </a:solidFill>
              </a:rPr>
              <a:t> </a:t>
            </a:r>
            <a:endParaRPr lang="en-TR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TR" b="1" dirty="0">
                <a:solidFill>
                  <a:schemeClr val="accent1"/>
                </a:solidFill>
              </a:rPr>
              <a:t>Workplace-based </a:t>
            </a:r>
          </a:p>
          <a:p>
            <a:pPr marL="0" indent="0">
              <a:buNone/>
            </a:pPr>
            <a:r>
              <a:rPr lang="en-TR" b="1" dirty="0">
                <a:solidFill>
                  <a:schemeClr val="accent1"/>
                </a:solidFill>
              </a:rPr>
              <a:t>(Apprenticeship) </a:t>
            </a:r>
          </a:p>
          <a:p>
            <a:pPr marL="0" indent="0">
              <a:buNone/>
            </a:pPr>
            <a:r>
              <a:rPr lang="en-TR" b="1" dirty="0">
                <a:solidFill>
                  <a:schemeClr val="accent1"/>
                </a:solidFill>
              </a:rPr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418156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001"/>
            <a:ext cx="10515600" cy="787400"/>
          </a:xfrm>
        </p:spPr>
        <p:txBody>
          <a:bodyPr>
            <a:normAutofit fontScale="90000"/>
          </a:bodyPr>
          <a:lstStyle/>
          <a:p>
            <a:r>
              <a:rPr lang="en-US" dirty="0"/>
              <a:t>Analyze the occupational standard and its units of </a:t>
            </a:r>
            <a:r>
              <a:rPr lang="en-US" dirty="0" smtClean="0"/>
              <a:t>competencies</a:t>
            </a:r>
            <a:r>
              <a:rPr lang="ne-NP" dirty="0" smtClean="0"/>
              <a:t> </a:t>
            </a:r>
            <a:r>
              <a:rPr lang="en-US" dirty="0" smtClean="0"/>
              <a:t>with </a:t>
            </a:r>
            <a:r>
              <a:rPr lang="en-US" dirty="0" err="1" smtClean="0"/>
              <a:t>DACUM</a:t>
            </a:r>
            <a:r>
              <a:rPr lang="en-US" dirty="0" smtClean="0"/>
              <a:t> Chart and curriculum</a:t>
            </a:r>
            <a:endParaRPr lang="en-US" dirty="0"/>
          </a:p>
        </p:txBody>
      </p:sp>
      <p:pic>
        <p:nvPicPr>
          <p:cNvPr id="4" name="Picture 3" descr="A diagram of a course&#10;&#10;Description automatically generate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850" y="1326622"/>
            <a:ext cx="5194300" cy="5356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232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650"/>
            <a:ext cx="10515600" cy="5166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Course Structure Development Process</a:t>
            </a:r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286932" y="973668"/>
            <a:ext cx="9812867" cy="5588000"/>
            <a:chOff x="0" y="0"/>
            <a:chExt cx="4833255" cy="5840681"/>
          </a:xfrm>
        </p:grpSpPr>
        <p:sp>
          <p:nvSpPr>
            <p:cNvPr id="5" name="Rectangle 4"/>
            <p:cNvSpPr/>
            <p:nvPr/>
          </p:nvSpPr>
          <p:spPr>
            <a:xfrm>
              <a:off x="65314" y="0"/>
              <a:ext cx="1518471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>
                  <a:effectLst/>
                  <a:ea typeface="Aptos"/>
                  <a:cs typeface="Mangal" panose="02040503050203030202" pitchFamily="18" charset="0"/>
                </a:rPr>
                <a:t>Preparation</a:t>
              </a:r>
              <a:endParaRPr lang="en-US" sz="24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0821" y="791936"/>
              <a:ext cx="1551213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units or sub unit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2657" y="1551214"/>
              <a:ext cx="1518471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Nature of Instruction (Theory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,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Practical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)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4492" y="2261508"/>
              <a:ext cx="1518471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Allocate contact hours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164" y="3037115"/>
              <a:ext cx="1550669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>
                  <a:effectLst/>
                  <a:ea typeface="Aptos"/>
                  <a:cs typeface="Mangal" panose="02040503050203030202" pitchFamily="18" charset="0"/>
                </a:rPr>
                <a:t>Determine Credit</a:t>
              </a:r>
              <a:endParaRPr lang="en-US" sz="24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812722"/>
              <a:ext cx="1518471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Evaluation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scheme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4555672"/>
              <a:ext cx="1518471" cy="55372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Full Marks or Grading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System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164" y="5286962"/>
              <a:ext cx="1518471" cy="553719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>
                  <a:effectLst/>
                  <a:ea typeface="Aptos"/>
                  <a:cs typeface="Mangal" panose="02040503050203030202" pitchFamily="18" charset="0"/>
                </a:rPr>
                <a:t>Final Course Structure</a:t>
              </a:r>
              <a:endParaRPr lang="en-US" sz="24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3" name="Arrow: Down 12"/>
            <p:cNvSpPr/>
            <p:nvPr/>
          </p:nvSpPr>
          <p:spPr>
            <a:xfrm>
              <a:off x="696685" y="555172"/>
              <a:ext cx="130627" cy="22188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14" name="Arrow: Down 12"/>
            <p:cNvSpPr/>
            <p:nvPr/>
          </p:nvSpPr>
          <p:spPr>
            <a:xfrm>
              <a:off x="696685" y="1314450"/>
              <a:ext cx="130627" cy="22188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15" name="Arrow: Down 12"/>
            <p:cNvSpPr/>
            <p:nvPr/>
          </p:nvSpPr>
          <p:spPr>
            <a:xfrm>
              <a:off x="672192" y="2024743"/>
              <a:ext cx="130627" cy="22188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000" dirty="0"/>
            </a:p>
          </p:txBody>
        </p:sp>
        <p:sp>
          <p:nvSpPr>
            <p:cNvPr id="16" name="Arrow: Down 12"/>
            <p:cNvSpPr/>
            <p:nvPr/>
          </p:nvSpPr>
          <p:spPr>
            <a:xfrm>
              <a:off x="664028" y="2800350"/>
              <a:ext cx="130175" cy="221616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17" name="Arrow: Down 12"/>
            <p:cNvSpPr/>
            <p:nvPr/>
          </p:nvSpPr>
          <p:spPr>
            <a:xfrm>
              <a:off x="631371" y="3575958"/>
              <a:ext cx="130175" cy="221616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18" name="Arrow: Down 12"/>
            <p:cNvSpPr/>
            <p:nvPr/>
          </p:nvSpPr>
          <p:spPr>
            <a:xfrm>
              <a:off x="639534" y="4392386"/>
              <a:ext cx="130627" cy="22188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19" name="Arrow: Down 12"/>
            <p:cNvSpPr/>
            <p:nvPr/>
          </p:nvSpPr>
          <p:spPr>
            <a:xfrm>
              <a:off x="631371" y="5094516"/>
              <a:ext cx="130627" cy="221888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400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698170" y="16330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marR="0" indent="-2286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>
                  <a:effectLst/>
                  <a:ea typeface="Aptos"/>
                  <a:cs typeface="Mangal" panose="02040503050203030202" pitchFamily="18" charset="0"/>
                </a:rPr>
                <a:t>Panel of experts’ representative from industry, Supervisors, Academia, Instructors </a:t>
              </a:r>
              <a:endParaRPr lang="en-US" sz="2400" kern="100">
                <a:effectLst/>
                <a:ea typeface="Aptos"/>
                <a:cs typeface="Mangal" panose="02040503050203030202" pitchFamily="18" charset="0"/>
              </a:endParaRPr>
            </a:p>
            <a:p>
              <a:pPr marL="228600" marR="0" indent="-2286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>
                  <a:effectLst/>
                  <a:ea typeface="Aptos"/>
                  <a:cs typeface="Mangal" panose="02040503050203030202" pitchFamily="18" charset="0"/>
                </a:rPr>
                <a:t>Format of course structure</a:t>
              </a:r>
              <a:endParaRPr lang="en-US" sz="24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706335" y="783771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marR="0" indent="-2286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Name of the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Unit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, sub unit for vocational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curriculum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98170" y="1510393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the nature of delivery, lecture for theory, </a:t>
              </a:r>
              <a:r>
                <a:rPr lang="en-US" sz="1400" kern="100" dirty="0">
                  <a:ea typeface="Aptos"/>
                  <a:cs typeface="Mangal" panose="02040503050203030202" pitchFamily="18" charset="0"/>
                </a:rPr>
                <a:t>d</a:t>
              </a:r>
              <a:r>
                <a:rPr lang="en-US" sz="1400" kern="100" dirty="0" smtClean="0">
                  <a:ea typeface="Aptos"/>
                  <a:cs typeface="Mangal" panose="02040503050203030202" pitchFamily="18" charset="0"/>
                </a:rPr>
                <a:t>emo, guided practice and individual practice for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practical 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698170" y="2245179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marR="0" indent="-2286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the class hours for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theory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and practical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98170" y="2946582"/>
              <a:ext cx="3126920" cy="68228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the credit of the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unit as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per rule of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1:2:4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(1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credit: 15-20 </a:t>
              </a:r>
              <a:r>
                <a:rPr lang="en-US" sz="1400" kern="100" dirty="0" err="1" smtClean="0">
                  <a:effectLst/>
                  <a:ea typeface="Aptos"/>
                  <a:cs typeface="Mangal" panose="02040503050203030202" pitchFamily="18" charset="0"/>
                </a:rPr>
                <a:t>hrs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for </a:t>
              </a:r>
              <a:r>
                <a:rPr lang="en-US" sz="1400" kern="100" dirty="0" smtClean="0">
                  <a:ea typeface="Aptos"/>
                  <a:cs typeface="Mangal" panose="02040503050203030202" pitchFamily="18" charset="0"/>
                </a:rPr>
                <a:t>lecture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, </a:t>
              </a:r>
              <a:r>
                <a:rPr lang="en-US" sz="1400" kern="100" dirty="0" smtClean="0">
                  <a:ea typeface="Aptos"/>
                  <a:cs typeface="Mangal" panose="02040503050203030202" pitchFamily="18" charset="0"/>
                </a:rPr>
                <a:t>30-40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 hrs.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for practical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, and </a:t>
              </a:r>
              <a:r>
                <a:rPr lang="en-US" sz="1400" kern="100" dirty="0" smtClean="0">
                  <a:ea typeface="Aptos"/>
                  <a:cs typeface="Mangal" panose="02040503050203030202" pitchFamily="18" charset="0"/>
                </a:rPr>
                <a:t>60-80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hrs. for OJT or </a:t>
              </a:r>
              <a:r>
                <a:rPr lang="en-US" sz="1400" kern="100" dirty="0" err="1" smtClean="0">
                  <a:effectLst/>
                  <a:ea typeface="Aptos"/>
                  <a:cs typeface="Mangal" panose="02040503050203030202" pitchFamily="18" charset="0"/>
                </a:rPr>
                <a:t>WBT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)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681842" y="3812722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the evaluation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based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on formative and summative evaluation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649185" y="4547509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Determine the marks for </a:t>
              </a:r>
              <a:r>
                <a:rPr lang="en-US" sz="1400" kern="100" dirty="0" smtClean="0">
                  <a:effectLst/>
                  <a:ea typeface="Aptos"/>
                  <a:cs typeface="Mangal" panose="02040503050203030202" pitchFamily="18" charset="0"/>
                </a:rPr>
                <a:t>evaluation </a:t>
              </a: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in figure and alphabet system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681839" y="5262466"/>
              <a:ext cx="3126920" cy="5537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228600" marR="0" indent="-228600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kern="100" dirty="0">
                  <a:effectLst/>
                  <a:ea typeface="Aptos"/>
                  <a:cs typeface="Mangal" panose="02040503050203030202" pitchFamily="18" charset="0"/>
                </a:rPr>
                <a:t>Develop a course structure based on the format as prescribed</a:t>
              </a:r>
              <a:endParaRPr lang="en-US" sz="24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1390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7675"/>
          </a:xfrm>
        </p:spPr>
        <p:txBody>
          <a:bodyPr>
            <a:noAutofit/>
          </a:bodyPr>
          <a:lstStyle/>
          <a:p>
            <a:pPr algn="ctr"/>
            <a:r>
              <a:rPr lang="hi-IN" altLang="en-US" sz="2800" b="1" dirty="0">
                <a:latin typeface="Kalimati"/>
                <a:ea typeface="Aptos" charset="0"/>
              </a:rPr>
              <a:t>पाठ्य </a:t>
            </a:r>
            <a:r>
              <a:rPr lang="hi-IN" altLang="en-US" sz="2800" b="1" dirty="0" smtClean="0">
                <a:latin typeface="Kalimati"/>
                <a:ea typeface="Aptos" charset="0"/>
              </a:rPr>
              <a:t>संरचना</a:t>
            </a:r>
            <a:r>
              <a:rPr lang="ne-NP" altLang="en-US" sz="2800" b="1" dirty="0" smtClean="0">
                <a:latin typeface="Kalimati"/>
                <a:ea typeface="Aptos" charset="0"/>
              </a:rPr>
              <a:t> </a:t>
            </a:r>
            <a:r>
              <a:rPr lang="en-US" altLang="en-US" sz="2800" b="1" dirty="0" smtClean="0">
                <a:latin typeface="Kalimati"/>
                <a:ea typeface="Aptos" charset="0"/>
              </a:rPr>
              <a:t>(Course Structure)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228532"/>
              </p:ext>
            </p:extLst>
          </p:nvPr>
        </p:nvGraphicFramePr>
        <p:xfrm>
          <a:off x="694266" y="965195"/>
          <a:ext cx="10549466" cy="44619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4838">
                  <a:extLst>
                    <a:ext uri="{9D8B030D-6E8A-4147-A177-3AD203B41FA5}">
                      <a16:colId xmlns:a16="http://schemas.microsoft.com/office/drawing/2014/main" val="1286098094"/>
                    </a:ext>
                  </a:extLst>
                </a:gridCol>
                <a:gridCol w="4191840">
                  <a:extLst>
                    <a:ext uri="{9D8B030D-6E8A-4147-A177-3AD203B41FA5}">
                      <a16:colId xmlns:a16="http://schemas.microsoft.com/office/drawing/2014/main" val="3592294926"/>
                    </a:ext>
                  </a:extLst>
                </a:gridCol>
                <a:gridCol w="1144023">
                  <a:extLst>
                    <a:ext uri="{9D8B030D-6E8A-4147-A177-3AD203B41FA5}">
                      <a16:colId xmlns:a16="http://schemas.microsoft.com/office/drawing/2014/main" val="457636152"/>
                    </a:ext>
                  </a:extLst>
                </a:gridCol>
                <a:gridCol w="1034366">
                  <a:extLst>
                    <a:ext uri="{9D8B030D-6E8A-4147-A177-3AD203B41FA5}">
                      <a16:colId xmlns:a16="http://schemas.microsoft.com/office/drawing/2014/main" val="974567757"/>
                    </a:ext>
                  </a:extLst>
                </a:gridCol>
                <a:gridCol w="1072836">
                  <a:extLst>
                    <a:ext uri="{9D8B030D-6E8A-4147-A177-3AD203B41FA5}">
                      <a16:colId xmlns:a16="http://schemas.microsoft.com/office/drawing/2014/main" val="3217404978"/>
                    </a:ext>
                  </a:extLst>
                </a:gridCol>
                <a:gridCol w="749108">
                  <a:extLst>
                    <a:ext uri="{9D8B030D-6E8A-4147-A177-3AD203B41FA5}">
                      <a16:colId xmlns:a16="http://schemas.microsoft.com/office/drawing/2014/main" val="71599531"/>
                    </a:ext>
                  </a:extLst>
                </a:gridCol>
                <a:gridCol w="883347">
                  <a:extLst>
                    <a:ext uri="{9D8B030D-6E8A-4147-A177-3AD203B41FA5}">
                      <a16:colId xmlns:a16="http://schemas.microsoft.com/office/drawing/2014/main" val="2521154824"/>
                    </a:ext>
                  </a:extLst>
                </a:gridCol>
                <a:gridCol w="749108">
                  <a:extLst>
                    <a:ext uri="{9D8B030D-6E8A-4147-A177-3AD203B41FA5}">
                      <a16:colId xmlns:a16="http://schemas.microsoft.com/office/drawing/2014/main" val="1748113708"/>
                    </a:ext>
                  </a:extLst>
                </a:gridCol>
              </a:tblGrid>
              <a:tr h="481357"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एकाइ 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शीर्षक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समय अवधि घण्टा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क्रेडिट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पुर्णाङ्क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ग्रेड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0712536"/>
                  </a:ext>
                </a:extLst>
              </a:tr>
              <a:tr h="4166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सैद्धान्तिक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प्रयोगात्मक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जम्मा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890371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१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पेशागत परिचय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0893346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२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e-NP" sz="1400" kern="0" dirty="0">
                          <a:effectLst/>
                        </a:rPr>
                        <a:t>व्यावसायिक </a:t>
                      </a:r>
                      <a:r>
                        <a:rPr lang="ne-NP" sz="1400" kern="0" dirty="0" smtClean="0">
                          <a:effectLst/>
                        </a:rPr>
                        <a:t>स्वास्थ्य</a:t>
                      </a:r>
                      <a:r>
                        <a:rPr lang="en-US" sz="1400" kern="0" dirty="0" smtClean="0">
                          <a:effectLst/>
                        </a:rPr>
                        <a:t> </a:t>
                      </a:r>
                      <a:r>
                        <a:rPr lang="ne-NP" sz="1400" kern="0" dirty="0" smtClean="0">
                          <a:effectLst/>
                        </a:rPr>
                        <a:t>र</a:t>
                      </a:r>
                      <a:r>
                        <a:rPr lang="en-US" sz="1400" kern="100" baseline="0" dirty="0" smtClean="0">
                          <a:effectLst/>
                          <a:latin typeface="Aptos"/>
                          <a:cs typeface="Mangal" panose="02040503050203030202" pitchFamily="18" charset="0"/>
                        </a:rPr>
                        <a:t> </a:t>
                      </a:r>
                      <a:r>
                        <a:rPr lang="ne-NP" sz="1400" kern="0" dirty="0" smtClean="0">
                          <a:effectLst/>
                        </a:rPr>
                        <a:t>सुरक्षा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0908312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३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पेशागत सीपका क्षेत्र (</a:t>
                      </a:r>
                      <a:r>
                        <a:rPr lang="ne-NP" sz="1400" kern="0" dirty="0" smtClean="0">
                          <a:effectLst/>
                        </a:rPr>
                        <a:t>एकाइ</a:t>
                      </a:r>
                      <a:r>
                        <a:rPr lang="en-US" sz="1400" kern="0" dirty="0" smtClean="0">
                          <a:effectLst/>
                        </a:rPr>
                        <a:t> </a:t>
                      </a:r>
                      <a:r>
                        <a:rPr lang="ne-NP" sz="1400" kern="0" dirty="0" smtClean="0">
                          <a:effectLst/>
                        </a:rPr>
                        <a:t>१)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8347935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४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पेशागत सीपका क्षेत्र (</a:t>
                      </a:r>
                      <a:r>
                        <a:rPr lang="ne-NP" sz="1400" kern="0" dirty="0" smtClean="0">
                          <a:effectLst/>
                        </a:rPr>
                        <a:t>एकाइ २)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51728991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५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पेशागत सीपका क्षेत्र (</a:t>
                      </a:r>
                      <a:r>
                        <a:rPr lang="ne-NP" sz="1400" kern="0" dirty="0" smtClean="0">
                          <a:effectLst/>
                        </a:rPr>
                        <a:t>एकाइ ३)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5777120"/>
                  </a:ext>
                </a:extLst>
              </a:tr>
              <a:tr h="60030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६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आधारभुत </a:t>
                      </a:r>
                      <a:r>
                        <a:rPr lang="ne-NP" sz="1400" kern="0" dirty="0" smtClean="0">
                          <a:effectLst/>
                        </a:rPr>
                        <a:t>सीपका</a:t>
                      </a:r>
                      <a:r>
                        <a:rPr lang="en-US" sz="1400" kern="0" baseline="0" dirty="0" smtClean="0">
                          <a:effectLst/>
                        </a:rPr>
                        <a:t> </a:t>
                      </a:r>
                      <a:r>
                        <a:rPr lang="ne-NP" sz="1400" kern="0" dirty="0" smtClean="0">
                          <a:effectLst/>
                        </a:rPr>
                        <a:t>क्षेत्र </a:t>
                      </a:r>
                      <a:r>
                        <a:rPr lang="ne-NP" sz="1400" kern="0" dirty="0">
                          <a:effectLst/>
                        </a:rPr>
                        <a:t>(साक्षरता, सूचना प्रविधि र हरित, उद्यमशिलता)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7469275"/>
                  </a:ext>
                </a:extLst>
              </a:tr>
              <a:tr h="46386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>
                          <a:effectLst/>
                        </a:rPr>
                        <a:t>७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ओजेटी वा कार्यस्थलमा आधारित तालिम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3552851"/>
                  </a:ext>
                </a:extLst>
              </a:tr>
              <a:tr h="416631">
                <a:tc>
                  <a:txBody>
                    <a:bodyPr/>
                    <a:lstStyle/>
                    <a:p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400" kern="0" dirty="0">
                          <a:effectLst/>
                        </a:rPr>
                        <a:t>जम्मा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kern="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8773888"/>
                  </a:ext>
                </a:extLst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94267" y="5565802"/>
            <a:ext cx="1054946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Aptos" charset="0"/>
                <a:cs typeface="Mangal" panose="02040503050203030202" pitchFamily="18" charset="0"/>
              </a:rPr>
              <a:t>क्रेडिट </a:t>
            </a:r>
            <a:r>
              <a:rPr kumimoji="0" lang="ne-N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Aptos" charset="0"/>
                <a:cs typeface="Mangal" panose="02040503050203030202" pitchFamily="18" charset="0"/>
              </a:rPr>
              <a:t>निर्धारणका आधार</a:t>
            </a:r>
            <a:r>
              <a:rPr kumimoji="0" lang="ne-NP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Aptos" charset="0"/>
                <a:cs typeface="Arial" panose="020B0604020202020204" pitchFamily="34" charset="0"/>
              </a:rPr>
              <a:t>: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सैद्धान्ति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कः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१ क्रेडिट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 =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१५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२० कक्षा घण्टा; प्रयोगात्म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कः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१ क्रेडिट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 =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३०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४० प्रयोगात्मक घण्टा; 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Kalimati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okila" panose="020B0604020202020204" pitchFamily="34" charset="0"/>
                <a:ea typeface="Aptos" charset="0"/>
                <a:cs typeface="Mangal" panose="02040503050203030202" pitchFamily="18" charset="0"/>
              </a:rPr>
              <a:t>ओजेटी वा कार्यस्थलमा आधारित तालि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okila" panose="020B0604020202020204" pitchFamily="34" charset="0"/>
                <a:ea typeface="Aptos" charset="0"/>
                <a:cs typeface="Mangal" panose="02040503050203030202" pitchFamily="18" charset="0"/>
              </a:rPr>
              <a:t>मः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 charset="0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१ क्रेडिट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 = 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okila" panose="020B060402020202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६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०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okila" panose="020B060402020202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८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० 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okila" panose="020B060402020202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कार्य</a:t>
            </a:r>
            <a:r>
              <a:rPr kumimoji="0" lang="ne-N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kumimoji="0" lang="hi-IN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घण्टा</a:t>
            </a:r>
            <a:endParaRPr kumimoji="0" lang="hi-IN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08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550334"/>
          </a:xfrm>
        </p:spPr>
        <p:txBody>
          <a:bodyPr>
            <a:noAutofit/>
          </a:bodyPr>
          <a:lstStyle/>
          <a:p>
            <a:pPr algn="ctr"/>
            <a:r>
              <a:rPr lang="ne-NP" sz="3200" b="1" dirty="0"/>
              <a:t>कार्य विश्लेषणको नमूना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6919148"/>
              </p:ext>
            </p:extLst>
          </p:nvPr>
        </p:nvGraphicFramePr>
        <p:xfrm>
          <a:off x="825005" y="1814206"/>
          <a:ext cx="10676467" cy="419072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676467">
                  <a:extLst>
                    <a:ext uri="{9D8B030D-6E8A-4147-A177-3AD203B41FA5}">
                      <a16:colId xmlns:a16="http://schemas.microsoft.com/office/drawing/2014/main" val="421214032"/>
                    </a:ext>
                  </a:extLst>
                </a:gridCol>
              </a:tblGrid>
              <a:tr h="476333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ए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का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इ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विवरण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(Unit Description): 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247531816"/>
                  </a:ext>
                </a:extLst>
              </a:tr>
              <a:tr h="1160233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ए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का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इको सिकाइ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उपल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ब्धी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(Unit Outcome): </a:t>
                      </a:r>
                      <a:endParaRPr lang="ne-NP" sz="1800" kern="1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81697615"/>
                  </a:ext>
                </a:extLst>
              </a:tr>
              <a:tr h="1905334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कार्यहरू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(Tasks):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१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………………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२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……………..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३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……………………</a:t>
                      </a:r>
                    </a:p>
                    <a:p>
                      <a:pPr marL="347663" marR="0" lvl="0" indent="-22860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Pts val="900"/>
                        <a:buFont typeface="FONTASY_HIMALI_TT" panose="040B7200000000000000" pitchFamily="82" charset="0"/>
                        <a:buNone/>
                        <a:tabLst/>
                        <a:defRPr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  <a:latin typeface="Aptos"/>
                          <a:ea typeface="Aptos"/>
                          <a:cs typeface="Mangal" panose="02040503050203030202" pitchFamily="18" charset="0"/>
                        </a:rPr>
                        <a:t>४</a:t>
                      </a:r>
                      <a:r>
                        <a:rPr lang="ne-NP" sz="1800" kern="100" baseline="0" dirty="0" smtClean="0">
                          <a:solidFill>
                            <a:schemeClr val="tx1"/>
                          </a:solidFill>
                          <a:effectLst/>
                          <a:latin typeface="Aptos"/>
                          <a:ea typeface="Aptos"/>
                          <a:cs typeface="Mangal" panose="02040503050203030202" pitchFamily="18" charset="0"/>
                        </a:rPr>
                        <a:t> 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……………………</a:t>
                      </a: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346190502"/>
                  </a:ext>
                </a:extLst>
              </a:tr>
              <a:tr h="622553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समय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(Duration): </a:t>
                      </a:r>
                      <a:r>
                        <a:rPr lang="hi-IN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सैद्धान्त</a:t>
                      </a: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ि</a:t>
                      </a:r>
                      <a:r>
                        <a:rPr lang="hi-IN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क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..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+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व्यावहारिक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…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=  ….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3909149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199" y="1083815"/>
            <a:ext cx="31229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e-N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ए</a:t>
            </a:r>
            <a:r>
              <a:rPr kumimoji="0" lang="hi-IN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का</a:t>
            </a:r>
            <a:r>
              <a:rPr kumimoji="0" lang="ne-NP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इ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/>
                <a:ea typeface="Times New Roman" panose="02020603050405020304" pitchFamily="18" charset="0"/>
                <a:cs typeface="Kalimati"/>
              </a:rPr>
              <a:t>(Unit): ……………..</a:t>
            </a:r>
            <a:endParaRPr kumimoji="0" lang="en-US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211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624881"/>
              </p:ext>
            </p:extLst>
          </p:nvPr>
        </p:nvGraphicFramePr>
        <p:xfrm>
          <a:off x="770466" y="313267"/>
          <a:ext cx="10676467" cy="52239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23085">
                  <a:extLst>
                    <a:ext uri="{9D8B030D-6E8A-4147-A177-3AD203B41FA5}">
                      <a16:colId xmlns:a16="http://schemas.microsoft.com/office/drawing/2014/main" val="3776035478"/>
                    </a:ext>
                  </a:extLst>
                </a:gridCol>
                <a:gridCol w="3827413">
                  <a:extLst>
                    <a:ext uri="{9D8B030D-6E8A-4147-A177-3AD203B41FA5}">
                      <a16:colId xmlns:a16="http://schemas.microsoft.com/office/drawing/2014/main" val="1857768301"/>
                    </a:ext>
                  </a:extLst>
                </a:gridCol>
                <a:gridCol w="3625969">
                  <a:extLst>
                    <a:ext uri="{9D8B030D-6E8A-4147-A177-3AD203B41FA5}">
                      <a16:colId xmlns:a16="http://schemas.microsoft.com/office/drawing/2014/main" val="1961049641"/>
                    </a:ext>
                  </a:extLst>
                </a:gridCol>
              </a:tblGrid>
              <a:tr h="920076">
                <a:tc gridSpan="3"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ए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का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इ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(Unit): ……………………………..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निर्दिष्ट कार्य १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: ………………………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137832"/>
                  </a:ext>
                </a:extLst>
              </a:tr>
              <a:tr h="387149">
                <a:tc gridSpan="3"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समय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(Duration):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सैद्धा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न्ति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….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+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व्यावहारिक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……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 =  …… </a:t>
                      </a: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घण्टा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7344602"/>
                  </a:ext>
                </a:extLst>
              </a:tr>
              <a:tr h="908857">
                <a:tc>
                  <a:txBody>
                    <a:bodyPr/>
                    <a:lstStyle/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कार्य चरणहरु 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(Performance Steps)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842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b="1" kern="100" dirty="0">
                          <a:solidFill>
                            <a:schemeClr val="tx1"/>
                          </a:solidFill>
                          <a:effectLst/>
                        </a:rPr>
                        <a:t>अन्तिम कार्य सम्पादनको उद्देश्य 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(Terminal</a:t>
                      </a:r>
                      <a:r>
                        <a:rPr lang="ne-NP" sz="1800" b="1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</a:rPr>
                        <a:t>Performance Objective)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algn="l" defTabSz="873125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429000" algn="l"/>
                        </a:tabLst>
                      </a:pP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सम्बन्धित प्राविधिक ज्ञान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(Related Technical Knowledge)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46144812"/>
                  </a:ext>
                </a:extLst>
              </a:tr>
              <a:tr h="3007851">
                <a:tc>
                  <a:txBody>
                    <a:bodyPr/>
                    <a:lstStyle/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१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…………….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२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३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……………..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४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7663" marR="0" lvl="0" indent="-2286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SzPts val="900"/>
                        <a:buFont typeface="FONTASY_HIMALI_TT" panose="040B7200000000000000" pitchFamily="82" charset="0"/>
                        <a:buNone/>
                      </a:pPr>
                      <a:r>
                        <a:rPr lang="ne-NP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५ </a:t>
                      </a:r>
                      <a:r>
                        <a:rPr lang="en-US" sz="1800" kern="100" dirty="0" smtClean="0">
                          <a:solidFill>
                            <a:schemeClr val="tx1"/>
                          </a:solidFill>
                          <a:effectLst/>
                        </a:rPr>
                        <a:t>………………..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28600" marR="0" indent="-17018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दिइएको अव</a:t>
                      </a:r>
                      <a:r>
                        <a:rPr lang="ne-NP" sz="1800" kern="100" dirty="0">
                          <a:solidFill>
                            <a:schemeClr val="tx1"/>
                          </a:solidFill>
                          <a:effectLst/>
                        </a:rPr>
                        <a:t>स्था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(Condition (Given):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indent="-17018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निर्दिश्ट कार्य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Task): </a:t>
                      </a:r>
                      <a:endParaRPr lang="ne-NP" sz="1800" kern="1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indent="-17018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ne-NP" sz="1800" kern="1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indent="-17018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600" kern="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28600" marR="0" indent="-17018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hi-IN" sz="1800" kern="100" dirty="0">
                          <a:solidFill>
                            <a:schemeClr val="tx1"/>
                          </a:solidFill>
                          <a:effectLst/>
                        </a:rPr>
                        <a:t>मापदण्ड </a:t>
                      </a: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(Standard):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9445" marR="0" algn="just">
                        <a:lnSpc>
                          <a:spcPct val="107000"/>
                        </a:lnSpc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898865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55133" y="5537200"/>
            <a:ext cx="10591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i-I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आवश्यक औजार उपकरण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/>
                <a:ea typeface="Times New Roman" panose="02020603050405020304" pitchFamily="18" charset="0"/>
                <a:cs typeface="Kalimati"/>
              </a:rPr>
              <a:t>(Required tools/equipment):</a:t>
            </a:r>
            <a:endParaRPr kumimoji="0" lang="ne-N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ptos"/>
              <a:ea typeface="Times New Roman" panose="02020603050405020304" pitchFamily="18" charset="0"/>
              <a:cs typeface="Kalimati"/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kumimoji="0" lang="ne-NP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/>
                <a:ea typeface="Times New Roman" panose="02020603050405020304" pitchFamily="18" charset="0"/>
                <a:cs typeface="Kalimati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hi-I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Mangal" panose="02040503050203030202" pitchFamily="18" charset="0"/>
              </a:rPr>
              <a:t>सुरक्षा सावधानी</a:t>
            </a:r>
            <a:r>
              <a:rPr kumimoji="0" lang="hi-IN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Kalimati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ptos"/>
                <a:ea typeface="Times New Roman" panose="02020603050405020304" pitchFamily="18" charset="0"/>
                <a:cs typeface="Kalimati"/>
              </a:rPr>
              <a:t>Safety Precautions):</a:t>
            </a:r>
            <a:endParaRPr kumimoji="0" lang="ne-NP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ptos"/>
              <a:ea typeface="Times New Roman" panose="02020603050405020304" pitchFamily="18" charset="0"/>
              <a:cs typeface="Kalimati"/>
            </a:endParaRPr>
          </a:p>
          <a:p>
            <a:pPr marL="628650" lvl="1" indent="-171450">
              <a:buFont typeface="Wingdings" panose="05000000000000000000" pitchFamily="2" charset="2"/>
              <a:buChar char="v"/>
            </a:pPr>
            <a:r>
              <a:rPr lang="ne-NP" altLang="en-US" sz="1400" dirty="0">
                <a:latin typeface="Aptos"/>
              </a:rPr>
              <a:t> 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5444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4675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/>
              <a:t>Review, Finalize and approve</a:t>
            </a:r>
            <a:r>
              <a:rPr lang="ne-NP" sz="3200" b="1" dirty="0" smtClean="0"/>
              <a:t> </a:t>
            </a:r>
            <a:r>
              <a:rPr lang="en-US" sz="3200" b="1" dirty="0" smtClean="0"/>
              <a:t>the Curriculum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27667"/>
            <a:ext cx="10515600" cy="4949296"/>
          </a:xfrm>
        </p:spPr>
        <p:txBody>
          <a:bodyPr/>
          <a:lstStyle/>
          <a:p>
            <a:r>
              <a:rPr lang="en-US" dirty="0" smtClean="0"/>
              <a:t>Select the panel members</a:t>
            </a:r>
          </a:p>
          <a:p>
            <a:r>
              <a:rPr lang="en-US" dirty="0" smtClean="0"/>
              <a:t>Finalize the date, time and venue for meeting</a:t>
            </a:r>
          </a:p>
          <a:p>
            <a:r>
              <a:rPr lang="en-US" dirty="0" smtClean="0"/>
              <a:t>Communicate and confirmation of participation</a:t>
            </a:r>
          </a:p>
          <a:p>
            <a:r>
              <a:rPr lang="en-US" dirty="0" smtClean="0"/>
              <a:t>Distribute the draft copy of curriculum in advance</a:t>
            </a:r>
          </a:p>
          <a:p>
            <a:r>
              <a:rPr lang="en-US" dirty="0" smtClean="0"/>
              <a:t>Review whole curriculum (course structure, duties, tasks, task analysis, etc.), edit and finalize</a:t>
            </a:r>
          </a:p>
          <a:p>
            <a:r>
              <a:rPr lang="en-US" dirty="0" smtClean="0"/>
              <a:t>Recommend for final approval.</a:t>
            </a:r>
          </a:p>
          <a:p>
            <a:r>
              <a:rPr lang="en-US" dirty="0" smtClean="0"/>
              <a:t>Get approval from authorized body.</a:t>
            </a:r>
          </a:p>
          <a:p>
            <a:r>
              <a:rPr lang="en-US" dirty="0" smtClean="0"/>
              <a:t>Disseminate and implement.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0560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4734"/>
            <a:ext cx="10515600" cy="55033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Relationship </a:t>
            </a:r>
            <a:r>
              <a:rPr lang="en-US" b="1" dirty="0" smtClean="0"/>
              <a:t>Between </a:t>
            </a:r>
            <a:r>
              <a:rPr lang="en-US" b="1" dirty="0" err="1"/>
              <a:t>NVQF</a:t>
            </a:r>
            <a:r>
              <a:rPr lang="en-US" b="1" dirty="0"/>
              <a:t> and </a:t>
            </a:r>
            <a:r>
              <a:rPr lang="en-US" b="1" dirty="0" smtClean="0"/>
              <a:t>Curriculum</a:t>
            </a:r>
            <a:endParaRPr lang="en-US" b="1" dirty="0"/>
          </a:p>
        </p:txBody>
      </p:sp>
      <p:pic>
        <p:nvPicPr>
          <p:cNvPr id="4" name="Graphic 1"/>
          <p:cNvPicPr/>
          <p:nvPr/>
        </p:nvPicPr>
        <p:blipFill>
          <a:blip r:embed="rId2">
            <a:extLs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oel="http://schemas.microsoft.com/office/2019/extlst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du="http://schemas.microsoft.com/office/word/2023/wordml/word16du" xmlns:w16sdtdh="http://schemas.microsoft.com/office/word/2020/wordml/sdtdatahash" xmlns:w16sdtfl="http://schemas.microsoft.com/office/word/2024/wordml/sdtformatlock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5"/>
              </a:ext>
            </a:extLst>
          </a:blip>
          <a:stretch>
            <a:fillRect/>
          </a:stretch>
        </p:blipFill>
        <p:spPr>
          <a:xfrm>
            <a:off x="2404533" y="1363133"/>
            <a:ext cx="7492999" cy="526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8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6593"/>
            <a:ext cx="10515600" cy="55774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Credit </a:t>
            </a:r>
            <a:r>
              <a:rPr lang="en-US" sz="3600" b="1" dirty="0" smtClean="0"/>
              <a:t>and Credit Transfer Standards </a:t>
            </a:r>
            <a:endParaRPr lang="en-US" sz="3600" b="1" dirty="0"/>
          </a:p>
        </p:txBody>
      </p:sp>
      <p:pic>
        <p:nvPicPr>
          <p:cNvPr id="4" name="Picture 3"/>
          <p:cNvPicPr/>
          <p:nvPr/>
        </p:nvPicPr>
        <p:blipFill rotWithShape="1">
          <a:blip r:embed="rId2"/>
          <a:srcRect l="16290" t="34966" r="25782" b="21719"/>
          <a:stretch/>
        </p:blipFill>
        <p:spPr bwMode="auto">
          <a:xfrm>
            <a:off x="2523067" y="2048933"/>
            <a:ext cx="6866466" cy="36067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774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74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Modular Curriculum Approaches</a:t>
            </a:r>
            <a:endParaRPr lang="en-US" b="1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270000" y="1163040"/>
            <a:ext cx="5256741" cy="4766734"/>
            <a:chOff x="3398" y="852"/>
            <a:chExt cx="5490" cy="4865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4777" y="1633"/>
              <a:ext cx="2581" cy="4084"/>
              <a:chOff x="4777" y="1633"/>
              <a:chExt cx="2581" cy="4084"/>
            </a:xfrm>
          </p:grpSpPr>
          <p:sp>
            <p:nvSpPr>
              <p:cNvPr id="27" name="AutoShape 26"/>
              <p:cNvSpPr>
                <a:spLocks noChangeArrowheads="1"/>
              </p:cNvSpPr>
              <p:nvPr/>
            </p:nvSpPr>
            <p:spPr bwMode="auto">
              <a:xfrm>
                <a:off x="4777" y="1633"/>
                <a:ext cx="2581" cy="4084"/>
              </a:xfrm>
              <a:prstGeom prst="roundRect">
                <a:avLst>
                  <a:gd name="adj" fmla="val 16667"/>
                </a:avLst>
              </a:prstGeom>
              <a:solidFill>
                <a:srgbClr val="FFFFFF"/>
              </a:solidFill>
              <a:ln w="19050" cap="rnd" cmpd="sng">
                <a:solidFill>
                  <a:srgbClr val="7030A0"/>
                </a:solidFill>
                <a:prstDash val="sysDot"/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grpSp>
            <p:nvGrpSpPr>
              <p:cNvPr id="29" name="Group 28"/>
              <p:cNvGrpSpPr>
                <a:grpSpLocks/>
              </p:cNvGrpSpPr>
              <p:nvPr/>
            </p:nvGrpSpPr>
            <p:grpSpPr bwMode="auto">
              <a:xfrm>
                <a:off x="4969" y="2201"/>
                <a:ext cx="2089" cy="1641"/>
                <a:chOff x="1440" y="3375"/>
                <a:chExt cx="1446" cy="1076"/>
              </a:xfrm>
            </p:grpSpPr>
            <p:cxnSp>
              <p:nvCxnSpPr>
                <p:cNvPr id="30" name="AutoShape 29"/>
                <p:cNvCxnSpPr>
                  <a:cxnSpLocks noChangeShapeType="1"/>
                </p:cNvCxnSpPr>
                <p:nvPr/>
              </p:nvCxnSpPr>
              <p:spPr bwMode="auto">
                <a:xfrm flipV="1">
                  <a:off x="1446" y="3381"/>
                  <a:ext cx="232" cy="188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1" name="AutoShape 30"/>
                <p:cNvCxnSpPr>
                  <a:cxnSpLocks noChangeShapeType="1"/>
                </p:cNvCxnSpPr>
                <p:nvPr/>
              </p:nvCxnSpPr>
              <p:spPr bwMode="auto">
                <a:xfrm>
                  <a:off x="2661" y="3375"/>
                  <a:ext cx="219" cy="175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2" name="AutoShape 31"/>
                <p:cNvCxnSpPr>
                  <a:cxnSpLocks noChangeShapeType="1"/>
                </p:cNvCxnSpPr>
                <p:nvPr/>
              </p:nvCxnSpPr>
              <p:spPr bwMode="auto">
                <a:xfrm>
                  <a:off x="1678" y="3381"/>
                  <a:ext cx="989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3" name="AutoShape 32"/>
                <p:cNvCxnSpPr>
                  <a:cxnSpLocks noChangeShapeType="1"/>
                </p:cNvCxnSpPr>
                <p:nvPr/>
              </p:nvCxnSpPr>
              <p:spPr bwMode="auto">
                <a:xfrm>
                  <a:off x="1440" y="3562"/>
                  <a:ext cx="6" cy="871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4" name="AutoShape 33"/>
                <p:cNvCxnSpPr>
                  <a:cxnSpLocks noChangeShapeType="1"/>
                </p:cNvCxnSpPr>
                <p:nvPr/>
              </p:nvCxnSpPr>
              <p:spPr bwMode="auto">
                <a:xfrm>
                  <a:off x="1446" y="4439"/>
                  <a:ext cx="1434" cy="0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35" name="AutoShape 34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2880" y="3544"/>
                  <a:ext cx="6" cy="907"/>
                </a:xfrm>
                <a:prstGeom prst="straightConnector1">
                  <a:avLst/>
                </a:prstGeom>
                <a:noFill/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3398" y="852"/>
              <a:ext cx="5490" cy="4752"/>
              <a:chOff x="3398" y="852"/>
              <a:chExt cx="5490" cy="4752"/>
            </a:xfrm>
          </p:grpSpPr>
          <p:cxnSp>
            <p:nvCxnSpPr>
              <p:cNvPr id="7" name="AutoShape 3"/>
              <p:cNvCxnSpPr>
                <a:cxnSpLocks noChangeShapeType="1"/>
              </p:cNvCxnSpPr>
              <p:nvPr/>
            </p:nvCxnSpPr>
            <p:spPr bwMode="auto">
              <a:xfrm flipV="1">
                <a:off x="6022" y="3675"/>
                <a:ext cx="0" cy="345"/>
              </a:xfrm>
              <a:prstGeom prst="straightConnector1">
                <a:avLst/>
              </a:prstGeom>
              <a:noFill/>
              <a:ln w="3810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6047" y="2156"/>
                <a:ext cx="0" cy="345"/>
              </a:xfrm>
              <a:prstGeom prst="straightConnector1">
                <a:avLst/>
              </a:prstGeom>
              <a:noFill/>
              <a:ln w="3810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" name="AutoShape 6"/>
              <p:cNvCxnSpPr>
                <a:cxnSpLocks noChangeShapeType="1"/>
              </p:cNvCxnSpPr>
              <p:nvPr/>
            </p:nvCxnSpPr>
            <p:spPr bwMode="auto">
              <a:xfrm flipV="1">
                <a:off x="6080" y="1256"/>
                <a:ext cx="0" cy="345"/>
              </a:xfrm>
              <a:prstGeom prst="straightConnector1">
                <a:avLst/>
              </a:prstGeom>
              <a:noFill/>
              <a:ln w="38100" cmpd="sng">
                <a:solidFill>
                  <a:srgbClr val="000000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AutoShape 20"/>
              <p:cNvCxnSpPr>
                <a:cxnSpLocks noChangeShapeType="1"/>
              </p:cNvCxnSpPr>
              <p:nvPr/>
            </p:nvCxnSpPr>
            <p:spPr bwMode="auto">
              <a:xfrm>
                <a:off x="6898" y="1888"/>
                <a:ext cx="541" cy="12"/>
              </a:xfrm>
              <a:prstGeom prst="straightConnector1">
                <a:avLst/>
              </a:prstGeom>
              <a:noFill/>
              <a:ln w="63500" cmpd="sng">
                <a:solidFill>
                  <a:schemeClr val="accent4">
                    <a:lumMod val="100000"/>
                    <a:lumOff val="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" name="AutoShape 21"/>
              <p:cNvCxnSpPr>
                <a:cxnSpLocks noChangeShapeType="1"/>
              </p:cNvCxnSpPr>
              <p:nvPr/>
            </p:nvCxnSpPr>
            <p:spPr bwMode="auto">
              <a:xfrm>
                <a:off x="6898" y="2626"/>
                <a:ext cx="541" cy="12"/>
              </a:xfrm>
              <a:prstGeom prst="straightConnector1">
                <a:avLst/>
              </a:prstGeom>
              <a:noFill/>
              <a:ln w="63500" cmpd="sng">
                <a:solidFill>
                  <a:schemeClr val="accent4">
                    <a:lumMod val="100000"/>
                    <a:lumOff val="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2" name="AutoShape 22"/>
              <p:cNvCxnSpPr>
                <a:cxnSpLocks noChangeShapeType="1"/>
              </p:cNvCxnSpPr>
              <p:nvPr/>
            </p:nvCxnSpPr>
            <p:spPr bwMode="auto">
              <a:xfrm>
                <a:off x="6921" y="3444"/>
                <a:ext cx="541" cy="12"/>
              </a:xfrm>
              <a:prstGeom prst="straightConnector1">
                <a:avLst/>
              </a:prstGeom>
              <a:noFill/>
              <a:ln w="63500" cmpd="sng">
                <a:solidFill>
                  <a:schemeClr val="accent4">
                    <a:lumMod val="100000"/>
                    <a:lumOff val="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" name="AutoShape 23"/>
              <p:cNvCxnSpPr>
                <a:cxnSpLocks noChangeShapeType="1"/>
              </p:cNvCxnSpPr>
              <p:nvPr/>
            </p:nvCxnSpPr>
            <p:spPr bwMode="auto">
              <a:xfrm>
                <a:off x="6921" y="4228"/>
                <a:ext cx="541" cy="12"/>
              </a:xfrm>
              <a:prstGeom prst="straightConnector1">
                <a:avLst/>
              </a:prstGeom>
              <a:noFill/>
              <a:ln w="63500" cmpd="sng">
                <a:solidFill>
                  <a:schemeClr val="accent4">
                    <a:lumMod val="100000"/>
                    <a:lumOff val="0"/>
                  </a:schemeClr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68686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14" name="Group 13"/>
              <p:cNvGrpSpPr>
                <a:grpSpLocks/>
              </p:cNvGrpSpPr>
              <p:nvPr/>
            </p:nvGrpSpPr>
            <p:grpSpPr bwMode="auto">
              <a:xfrm>
                <a:off x="3398" y="852"/>
                <a:ext cx="5490" cy="4752"/>
                <a:chOff x="3398" y="852"/>
                <a:chExt cx="5490" cy="4752"/>
              </a:xfrm>
            </p:grpSpPr>
            <p:sp>
              <p:nvSpPr>
                <p:cNvPr id="15" name="Rectangle 14"/>
                <p:cNvSpPr>
                  <a:spLocks noChangeArrowheads="1"/>
                </p:cNvSpPr>
                <p:nvPr/>
              </p:nvSpPr>
              <p:spPr bwMode="auto">
                <a:xfrm>
                  <a:off x="5181" y="1788"/>
                  <a:ext cx="1659" cy="40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M1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+ </a:t>
                  </a: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M2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+ </a:t>
                  </a:r>
                  <a:r>
                    <a:rPr lang="en-US" sz="1000" kern="100" dirty="0" err="1" smtClean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M8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16" name="Rectangle 15"/>
                <p:cNvSpPr>
                  <a:spLocks noChangeArrowheads="1"/>
                </p:cNvSpPr>
                <p:nvPr/>
              </p:nvSpPr>
              <p:spPr bwMode="auto">
                <a:xfrm>
                  <a:off x="5206" y="2509"/>
                  <a:ext cx="1659" cy="40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M1 + M2 + M5</a:t>
                  </a:r>
                  <a:endParaRPr lang="en-US" sz="1100" kern="10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17" name="Rectangle 16"/>
                <p:cNvSpPr>
                  <a:spLocks noChangeArrowheads="1"/>
                </p:cNvSpPr>
                <p:nvPr/>
              </p:nvSpPr>
              <p:spPr bwMode="auto">
                <a:xfrm>
                  <a:off x="5239" y="3299"/>
                  <a:ext cx="1659" cy="40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M1 + M2 + M4</a:t>
                  </a:r>
                  <a:endParaRPr lang="en-US" sz="1100" kern="10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18" name="Rectangle 17"/>
                <p:cNvSpPr>
                  <a:spLocks noChangeArrowheads="1"/>
                </p:cNvSpPr>
                <p:nvPr/>
              </p:nvSpPr>
              <p:spPr bwMode="auto">
                <a:xfrm>
                  <a:off x="5239" y="4020"/>
                  <a:ext cx="1659" cy="40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M1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+ </a:t>
                  </a: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M2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+ </a:t>
                  </a: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M3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19" name="Rectangle 18"/>
                <p:cNvSpPr>
                  <a:spLocks noChangeArrowheads="1"/>
                </p:cNvSpPr>
                <p:nvPr/>
              </p:nvSpPr>
              <p:spPr bwMode="auto">
                <a:xfrm>
                  <a:off x="5018" y="4779"/>
                  <a:ext cx="2198" cy="825"/>
                </a:xfrm>
                <a:prstGeom prst="rect">
                  <a:avLst/>
                </a:prstGeom>
                <a:solidFill>
                  <a:srgbClr val="FFC000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M1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= Basic Module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kern="100" dirty="0" err="1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M2</a:t>
                  </a: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= Sectoral Common </a:t>
                  </a:r>
                  <a:r>
                    <a:rPr lang="en-US" sz="1000" kern="100" dirty="0" smtClean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Module</a:t>
                  </a: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kern="100" dirty="0" err="1" smtClean="0"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M3</a:t>
                  </a:r>
                  <a:r>
                    <a:rPr lang="en-US" sz="1000" kern="100" dirty="0" smtClean="0"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to </a:t>
                  </a:r>
                  <a:r>
                    <a:rPr lang="en-US" sz="1000" kern="100" dirty="0" err="1" smtClean="0"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M8</a:t>
                  </a:r>
                  <a:r>
                    <a:rPr lang="en-US" sz="1000" kern="100" dirty="0" smtClean="0"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 =  Occupational Module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20" name="Rectangle 19"/>
                <p:cNvSpPr>
                  <a:spLocks noChangeArrowheads="1"/>
                </p:cNvSpPr>
                <p:nvPr/>
              </p:nvSpPr>
              <p:spPr bwMode="auto">
                <a:xfrm>
                  <a:off x="3398" y="852"/>
                  <a:ext cx="5490" cy="40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6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b="1" kern="10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Exit with Qualification Certificate</a:t>
                  </a:r>
                  <a:endParaRPr lang="en-US" sz="1100" kern="10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21" name="Rectangle 20"/>
                <p:cNvSpPr>
                  <a:spLocks noChangeArrowheads="1"/>
                </p:cNvSpPr>
                <p:nvPr/>
              </p:nvSpPr>
              <p:spPr bwMode="auto">
                <a:xfrm>
                  <a:off x="3430" y="1670"/>
                  <a:ext cx="1210" cy="275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 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 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000" b="1" kern="100" dirty="0" smtClean="0">
                    <a:effectLst/>
                    <a:latin typeface="Times New Roman" panose="02020603050405020304" pitchFamily="18" charset="0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000" b="1" kern="100" dirty="0">
                    <a:latin typeface="Times New Roman" panose="02020603050405020304" pitchFamily="18" charset="0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000" b="1" kern="100" dirty="0" smtClean="0">
                    <a:effectLst/>
                    <a:latin typeface="Times New Roman" panose="02020603050405020304" pitchFamily="18" charset="0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endParaRPr lang="en-US" sz="1000" b="1" kern="100" dirty="0">
                    <a:latin typeface="Times New Roman" panose="02020603050405020304" pitchFamily="18" charset="0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b="1" kern="100" dirty="0" smtClean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Entry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sp>
              <p:nvSpPr>
                <p:cNvPr id="22" name="Rectangle 21"/>
                <p:cNvSpPr>
                  <a:spLocks noChangeArrowheads="1"/>
                </p:cNvSpPr>
                <p:nvPr/>
              </p:nvSpPr>
              <p:spPr bwMode="auto">
                <a:xfrm>
                  <a:off x="7485" y="1658"/>
                  <a:ext cx="1374" cy="2754"/>
                </a:xfrm>
                <a:prstGeom prst="rect">
                  <a:avLst/>
                </a:prstGeom>
                <a:solidFill>
                  <a:srgbClr val="FFFFFF"/>
                </a:solidFill>
                <a:ln w="19050" cmpd="sng">
                  <a:solidFill>
                    <a:schemeClr val="accent5">
                      <a:lumMod val="75000"/>
                      <a:lumOff val="0"/>
                    </a:schemeClr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</a:pPr>
                  <a:r>
                    <a:rPr lang="en-US" sz="1000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 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1200"/>
                    </a:spcBef>
                    <a:spcAft>
                      <a:spcPts val="0"/>
                    </a:spcAft>
                  </a:pPr>
                  <a:endParaRPr lang="en-US" sz="1000" b="1" kern="100" dirty="0" smtClean="0">
                    <a:effectLst/>
                    <a:latin typeface="Times New Roman" panose="02020603050405020304" pitchFamily="18" charset="0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1200"/>
                    </a:spcBef>
                    <a:spcAft>
                      <a:spcPts val="0"/>
                    </a:spcAft>
                  </a:pPr>
                  <a:r>
                    <a:rPr lang="en-US" sz="1000" b="1" kern="100" dirty="0" smtClean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Exit </a:t>
                  </a:r>
                  <a:r>
                    <a:rPr lang="en-US" sz="1000" b="1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with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b="1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Occupation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  <a:p>
                  <a:pPr marL="0" marR="0" algn="ctr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US" sz="1000" b="1" kern="100" dirty="0">
                      <a:effectLst/>
                      <a:latin typeface="Times New Roman" panose="02020603050405020304" pitchFamily="18" charset="0"/>
                      <a:ea typeface="Aptos"/>
                      <a:cs typeface="Mangal" panose="02040503050203030202" pitchFamily="18" charset="0"/>
                    </a:rPr>
                    <a:t>(Unit) Certificate</a:t>
                  </a:r>
                  <a:endParaRPr lang="en-US" sz="1100" kern="100" dirty="0">
                    <a:effectLst/>
                    <a:latin typeface="Aptos"/>
                    <a:ea typeface="Aptos"/>
                    <a:cs typeface="Mangal" panose="02040503050203030202" pitchFamily="18" charset="0"/>
                  </a:endParaRPr>
                </a:p>
              </p:txBody>
            </p:sp>
            <p:cxnSp>
              <p:nvCxnSpPr>
                <p:cNvPr id="23" name="AutoShape 16"/>
                <p:cNvCxnSpPr>
                  <a:cxnSpLocks noChangeShapeType="1"/>
                </p:cNvCxnSpPr>
                <p:nvPr/>
              </p:nvCxnSpPr>
              <p:spPr bwMode="auto">
                <a:xfrm>
                  <a:off x="4662" y="1900"/>
                  <a:ext cx="541" cy="12"/>
                </a:xfrm>
                <a:prstGeom prst="straightConnector1">
                  <a:avLst/>
                </a:prstGeom>
                <a:noFill/>
                <a:ln w="57150" cmpd="sng">
                  <a:solidFill>
                    <a:srgbClr val="000000"/>
                  </a:solidFill>
                  <a:round/>
                  <a:headEnd type="non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4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4662" y="2626"/>
                  <a:ext cx="541" cy="12"/>
                </a:xfrm>
                <a:prstGeom prst="straightConnector1">
                  <a:avLst/>
                </a:prstGeom>
                <a:noFill/>
                <a:ln w="57150" cmpd="sng">
                  <a:solidFill>
                    <a:srgbClr val="000000"/>
                  </a:solidFill>
                  <a:round/>
                  <a:headEnd type="non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5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4640" y="3409"/>
                  <a:ext cx="541" cy="12"/>
                </a:xfrm>
                <a:prstGeom prst="straightConnector1">
                  <a:avLst/>
                </a:prstGeom>
                <a:noFill/>
                <a:ln w="57150" cmpd="sng">
                  <a:solidFill>
                    <a:srgbClr val="000000"/>
                  </a:solidFill>
                  <a:round/>
                  <a:headEnd type="non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6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4640" y="4228"/>
                  <a:ext cx="541" cy="12"/>
                </a:xfrm>
                <a:prstGeom prst="straightConnector1">
                  <a:avLst/>
                </a:prstGeom>
                <a:noFill/>
                <a:ln w="57150" cmpd="sng">
                  <a:solidFill>
                    <a:srgbClr val="000000"/>
                  </a:solidFill>
                  <a:round/>
                  <a:headEnd type="non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  <p:sp>
        <p:nvSpPr>
          <p:cNvPr id="36" name="TextBox 35"/>
          <p:cNvSpPr txBox="1"/>
          <p:nvPr/>
        </p:nvSpPr>
        <p:spPr>
          <a:xfrm>
            <a:off x="7467600" y="1615471"/>
            <a:ext cx="40470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Shoemaking sector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Introduction 	(</a:t>
            </a:r>
            <a:r>
              <a:rPr lang="en-US" dirty="0" err="1" smtClean="0"/>
              <a:t>M1</a:t>
            </a:r>
            <a:r>
              <a:rPr lang="en-US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Occupational Health and Safety (</a:t>
            </a:r>
            <a:r>
              <a:rPr lang="en-US" dirty="0" err="1" smtClean="0"/>
              <a:t>M2</a:t>
            </a:r>
            <a:r>
              <a:rPr lang="en-US" dirty="0" smtClean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Designing 	(</a:t>
            </a:r>
            <a:r>
              <a:rPr lang="en-US" dirty="0" err="1" smtClean="0"/>
              <a:t>M3</a:t>
            </a:r>
            <a:r>
              <a:rPr lang="en-US" dirty="0" smtClean="0"/>
              <a:t>)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Cutting </a:t>
            </a:r>
            <a:r>
              <a:rPr lang="en-US" dirty="0" smtClean="0"/>
              <a:t>	</a:t>
            </a:r>
            <a:r>
              <a:rPr lang="en-US" dirty="0"/>
              <a:t> (</a:t>
            </a:r>
            <a:r>
              <a:rPr lang="en-US" dirty="0" err="1" smtClean="0"/>
              <a:t>M4</a:t>
            </a:r>
            <a:r>
              <a:rPr lang="en-US" dirty="0" smtClean="0"/>
              <a:t>)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Stitching	</a:t>
            </a:r>
            <a:r>
              <a:rPr lang="en-US" dirty="0"/>
              <a:t> (</a:t>
            </a:r>
            <a:r>
              <a:rPr lang="en-US" dirty="0" err="1" smtClean="0"/>
              <a:t>M5</a:t>
            </a:r>
            <a:r>
              <a:rPr lang="en-US" dirty="0" smtClean="0"/>
              <a:t>)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Lasting	</a:t>
            </a:r>
            <a:r>
              <a:rPr lang="en-US" dirty="0"/>
              <a:t> (</a:t>
            </a:r>
            <a:r>
              <a:rPr lang="en-US" dirty="0" err="1" smtClean="0"/>
              <a:t>M6</a:t>
            </a:r>
            <a:r>
              <a:rPr lang="en-US" dirty="0" smtClean="0"/>
              <a:t>)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Pasting	</a:t>
            </a:r>
            <a:r>
              <a:rPr lang="en-US" dirty="0"/>
              <a:t> (</a:t>
            </a:r>
            <a:r>
              <a:rPr lang="en-US" dirty="0" err="1" smtClean="0"/>
              <a:t>M7</a:t>
            </a:r>
            <a:r>
              <a:rPr lang="en-US" dirty="0" smtClean="0"/>
              <a:t>)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Finishing	</a:t>
            </a:r>
            <a:r>
              <a:rPr lang="en-US" dirty="0"/>
              <a:t> (</a:t>
            </a:r>
            <a:r>
              <a:rPr lang="en-US" dirty="0" err="1" smtClean="0"/>
              <a:t>M8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38" name="AutoShape 3"/>
          <p:cNvCxnSpPr>
            <a:cxnSpLocks noChangeShapeType="1"/>
          </p:cNvCxnSpPr>
          <p:nvPr/>
        </p:nvCxnSpPr>
        <p:spPr bwMode="auto">
          <a:xfrm flipV="1">
            <a:off x="5092757" y="3546407"/>
            <a:ext cx="0" cy="395859"/>
          </a:xfrm>
          <a:prstGeom prst="straightConnector1">
            <a:avLst/>
          </a:pr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11831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7068"/>
            <a:ext cx="10515600" cy="4910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Level Descriptors of </a:t>
            </a:r>
            <a:r>
              <a:rPr lang="en-US" b="1" dirty="0" err="1" smtClean="0"/>
              <a:t>NVQF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081869"/>
              </p:ext>
            </p:extLst>
          </p:nvPr>
        </p:nvGraphicFramePr>
        <p:xfrm>
          <a:off x="541866" y="880536"/>
          <a:ext cx="10515599" cy="55040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067">
                  <a:extLst>
                    <a:ext uri="{9D8B030D-6E8A-4147-A177-3AD203B41FA5}">
                      <a16:colId xmlns:a16="http://schemas.microsoft.com/office/drawing/2014/main" val="3400434450"/>
                    </a:ext>
                  </a:extLst>
                </a:gridCol>
                <a:gridCol w="2023533">
                  <a:extLst>
                    <a:ext uri="{9D8B030D-6E8A-4147-A177-3AD203B41FA5}">
                      <a16:colId xmlns:a16="http://schemas.microsoft.com/office/drawing/2014/main" val="1575132536"/>
                    </a:ext>
                  </a:extLst>
                </a:gridCol>
                <a:gridCol w="1837267">
                  <a:extLst>
                    <a:ext uri="{9D8B030D-6E8A-4147-A177-3AD203B41FA5}">
                      <a16:colId xmlns:a16="http://schemas.microsoft.com/office/drawing/2014/main" val="4084617579"/>
                    </a:ext>
                  </a:extLst>
                </a:gridCol>
                <a:gridCol w="2074333">
                  <a:extLst>
                    <a:ext uri="{9D8B030D-6E8A-4147-A177-3AD203B41FA5}">
                      <a16:colId xmlns:a16="http://schemas.microsoft.com/office/drawing/2014/main" val="1056586014"/>
                    </a:ext>
                  </a:extLst>
                </a:gridCol>
                <a:gridCol w="1972733">
                  <a:extLst>
                    <a:ext uri="{9D8B030D-6E8A-4147-A177-3AD203B41FA5}">
                      <a16:colId xmlns:a16="http://schemas.microsoft.com/office/drawing/2014/main" val="51800231"/>
                    </a:ext>
                  </a:extLst>
                </a:gridCol>
                <a:gridCol w="1989666">
                  <a:extLst>
                    <a:ext uri="{9D8B030D-6E8A-4147-A177-3AD203B41FA5}">
                      <a16:colId xmlns:a16="http://schemas.microsoft.com/office/drawing/2014/main" val="1991682177"/>
                    </a:ext>
                  </a:extLst>
                </a:gridCol>
              </a:tblGrid>
              <a:tr h="465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Level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Theoretical Knowledge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Professional Skills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Soft Skills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Performance </a:t>
                      </a:r>
                      <a:r>
                        <a:rPr lang="en-US" sz="1600" kern="0" dirty="0" smtClean="0">
                          <a:effectLst/>
                        </a:rPr>
                        <a:t>Outcomes</a:t>
                      </a:r>
                      <a:endParaRPr lang="en-US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Level of Responsibility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399789"/>
                  </a:ext>
                </a:extLst>
              </a:tr>
              <a:tr h="678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1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highlight>
                            <a:srgbClr val="FFFFFF"/>
                          </a:highlight>
                        </a:rPr>
                        <a:t>Basic general knowledge 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Basic general skills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Readiness to work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Familiar to the occupation</a:t>
                      </a:r>
                      <a:endParaRPr lang="en-US" sz="1400" kern="100">
                        <a:effectLst/>
                      </a:endParaRP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Assist to work and </a:t>
                      </a:r>
                      <a:r>
                        <a:rPr lang="en-US" sz="1600" kern="0" dirty="0">
                          <a:effectLst/>
                          <a:highlight>
                            <a:srgbClr val="FFFFFF"/>
                          </a:highlight>
                        </a:rPr>
                        <a:t>requires full supervision</a:t>
                      </a:r>
                      <a:r>
                        <a:rPr lang="en-US" sz="1600" kern="0" dirty="0" smtClean="0">
                          <a:effectLst/>
                          <a:highlight>
                            <a:srgbClr val="FFFFFF"/>
                          </a:highlight>
                        </a:rPr>
                        <a:t>.</a:t>
                      </a:r>
                      <a:endParaRPr lang="en-US" sz="1400" kern="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4728487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2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Fundamental knowledge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highlight>
                            <a:srgbClr val="FFFFFF"/>
                          </a:highlight>
                        </a:rPr>
                        <a:t>ability to solve routine problems 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Readiness to employment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Carry out pre- defined tasks 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work with partial</a:t>
                      </a:r>
                      <a:r>
                        <a:rPr lang="en-US" sz="1600" kern="0" dirty="0">
                          <a:effectLst/>
                          <a:highlight>
                            <a:srgbClr val="FFFFFF"/>
                          </a:highlight>
                        </a:rPr>
                        <a:t> supervision.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01190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3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Wide range of knowledge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  <a:highlight>
                            <a:srgbClr val="FFFFFF"/>
                          </a:highlight>
                        </a:rPr>
                        <a:t>some autonomy in problem-solving.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Equip with employability skills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Perform wide range of tasks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Responsible and work without</a:t>
                      </a:r>
                      <a:r>
                        <a:rPr lang="en-US" sz="1600" kern="0">
                          <a:effectLst/>
                          <a:highlight>
                            <a:srgbClr val="FFFFFF"/>
                          </a:highlight>
                        </a:rPr>
                        <a:t> supervision.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2323552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4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Specialized knowledge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highlight>
                            <a:srgbClr val="FFFFFF"/>
                          </a:highlight>
                        </a:rPr>
                        <a:t>ability to generate solutions.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Equip with team work, and Entrepreneurship skills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Perform specialized and complex tasks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Fully responsible and can also supervise others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4508888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5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Multidisciplinary and specialized knowledge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highlight>
                            <a:srgbClr val="FFFFFF"/>
                          </a:highlight>
                        </a:rPr>
                        <a:t>Specialized skills for problem-solving.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Exhibit leadership and managerial skills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Perform specialized, judgmental decision making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Highly responsible and can operate own business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1337347"/>
                  </a:ext>
                </a:extLst>
              </a:tr>
              <a:tr h="9969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6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Advance range of knowledge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  <a:highlight>
                            <a:srgbClr val="FFFFFF"/>
                          </a:highlight>
                        </a:rPr>
                        <a:t>Specialized skills for advanced problem-solving.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Equip with transformational leadership and effective resource management skills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>
                          <a:effectLst/>
                        </a:rPr>
                        <a:t>Perform complex problem by appling advance technical skills 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0" dirty="0">
                          <a:effectLst/>
                        </a:rPr>
                        <a:t>Manage business and industry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Mangal" panose="02040503050203030202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1646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94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Curriculum </a:t>
            </a:r>
            <a:r>
              <a:rPr lang="en-US" dirty="0" smtClean="0"/>
              <a:t>Development and Revision Process</a:t>
            </a:r>
          </a:p>
          <a:p>
            <a:r>
              <a:rPr lang="en-US" dirty="0" err="1" smtClean="0"/>
              <a:t>DACUM</a:t>
            </a:r>
            <a:r>
              <a:rPr lang="en-US" dirty="0" smtClean="0"/>
              <a:t> Process</a:t>
            </a:r>
          </a:p>
          <a:p>
            <a:r>
              <a:rPr lang="en-US" dirty="0" smtClean="0"/>
              <a:t>Course Structure Development Process</a:t>
            </a:r>
          </a:p>
          <a:p>
            <a:r>
              <a:rPr lang="en-US" dirty="0" smtClean="0"/>
              <a:t>Task Analysis Process</a:t>
            </a:r>
          </a:p>
          <a:p>
            <a:r>
              <a:rPr lang="en-US" dirty="0" smtClean="0"/>
              <a:t>Curriculum Finalization</a:t>
            </a:r>
          </a:p>
          <a:p>
            <a:r>
              <a:rPr lang="en-US" dirty="0" smtClean="0"/>
              <a:t>Approval, </a:t>
            </a:r>
            <a:r>
              <a:rPr lang="en-US" dirty="0" smtClean="0"/>
              <a:t>Dissemination, </a:t>
            </a:r>
            <a:r>
              <a:rPr lang="en-US" dirty="0" smtClean="0"/>
              <a:t>and Implementation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5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Vocational Training Curriculum </a:t>
            </a:r>
            <a:r>
              <a:rPr lang="en-US" dirty="0" smtClean="0">
                <a:hlinkClick r:id="rId2" action="ppaction://hlinkfile"/>
              </a:rPr>
              <a:t>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ne-NP" dirty="0" smtClean="0"/>
          </a:p>
          <a:p>
            <a:pPr marL="0" indent="0" algn="ctr">
              <a:buNone/>
            </a:pPr>
            <a:r>
              <a:rPr lang="ne-NP" dirty="0" smtClean="0"/>
              <a:t>जिज्ञासाको अपेक्षा सहित</a:t>
            </a:r>
          </a:p>
          <a:p>
            <a:pPr marL="0" indent="0" algn="ctr">
              <a:buNone/>
            </a:pPr>
            <a:endParaRPr lang="ne-NP" dirty="0"/>
          </a:p>
          <a:p>
            <a:pPr marL="0" indent="0" algn="ctr">
              <a:buNone/>
            </a:pPr>
            <a:r>
              <a:rPr lang="ne-NP" dirty="0"/>
              <a:t>धन्यवाद।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77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5725"/>
            <a:ext cx="10515600" cy="65087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Curriculum Development and Revision Process</a:t>
            </a: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008242"/>
              </p:ext>
            </p:extLst>
          </p:nvPr>
        </p:nvGraphicFramePr>
        <p:xfrm>
          <a:off x="3217332" y="855133"/>
          <a:ext cx="6282267" cy="51138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601199" y="838200"/>
            <a:ext cx="1134533" cy="5130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372598" y="838200"/>
            <a:ext cx="11345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½ Day</a:t>
            </a:r>
          </a:p>
          <a:p>
            <a:endParaRPr lang="en-US" dirty="0" smtClean="0"/>
          </a:p>
          <a:p>
            <a:r>
              <a:rPr lang="en-US" dirty="0" smtClean="0"/>
              <a:t>2 days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6</a:t>
            </a:r>
            <a:r>
              <a:rPr lang="en-US" dirty="0" smtClean="0"/>
              <a:t>-10 days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1 day</a:t>
            </a:r>
          </a:p>
          <a:p>
            <a:endParaRPr lang="en-US" dirty="0"/>
          </a:p>
          <a:p>
            <a:r>
              <a:rPr lang="en-US" dirty="0" smtClean="0"/>
              <a:t>1 day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2 days</a:t>
            </a:r>
          </a:p>
          <a:p>
            <a:endParaRPr lang="en-US" dirty="0"/>
          </a:p>
          <a:p>
            <a:r>
              <a:rPr lang="en-US" dirty="0" smtClean="0"/>
              <a:t>1-2 days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93333" y="855133"/>
            <a:ext cx="248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Policy Level</a:t>
            </a:r>
          </a:p>
          <a:p>
            <a:endParaRPr lang="en-US" dirty="0" smtClean="0"/>
          </a:p>
          <a:p>
            <a:r>
              <a:rPr lang="en-US" dirty="0" smtClean="0"/>
              <a:t>8-12 Industries Experts, Trainers</a:t>
            </a:r>
          </a:p>
          <a:p>
            <a:endParaRPr lang="en-US" dirty="0"/>
          </a:p>
          <a:p>
            <a:r>
              <a:rPr lang="en-US" dirty="0" smtClean="0"/>
              <a:t>4</a:t>
            </a:r>
            <a:r>
              <a:rPr lang="en-US" dirty="0" smtClean="0"/>
              <a:t>-6 </a:t>
            </a:r>
            <a:r>
              <a:rPr lang="en-US" dirty="0" smtClean="0"/>
              <a:t>Industries Experts, Trainers, Academician</a:t>
            </a:r>
          </a:p>
          <a:p>
            <a:endParaRPr lang="en-US" dirty="0" smtClean="0"/>
          </a:p>
          <a:p>
            <a:r>
              <a:rPr lang="en-US" dirty="0" smtClean="0"/>
              <a:t>8-12 Industries Experts, Trainers, Academician</a:t>
            </a:r>
          </a:p>
          <a:p>
            <a:endParaRPr lang="en-US" dirty="0" smtClean="0"/>
          </a:p>
          <a:p>
            <a:r>
              <a:rPr lang="en-US" dirty="0" smtClean="0"/>
              <a:t>8-12 Industries Supervisor, Trainer</a:t>
            </a:r>
          </a:p>
          <a:p>
            <a:endParaRPr lang="en-US" dirty="0"/>
          </a:p>
          <a:p>
            <a:r>
              <a:rPr lang="en-US" dirty="0" smtClean="0"/>
              <a:t>8-12 Expert Workers</a:t>
            </a:r>
          </a:p>
          <a:p>
            <a:endParaRPr lang="en-US" dirty="0"/>
          </a:p>
          <a:p>
            <a:r>
              <a:rPr lang="en-US" dirty="0" smtClean="0"/>
              <a:t>Demand from Industries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693333" y="6070600"/>
            <a:ext cx="27432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Stakeholders Involvement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554132" y="6070599"/>
            <a:ext cx="1447801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Activities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18599" y="6018113"/>
            <a:ext cx="1388531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Durations</a:t>
            </a:r>
          </a:p>
        </p:txBody>
      </p:sp>
    </p:spTree>
    <p:extLst>
      <p:ext uri="{BB962C8B-B14F-4D97-AF65-F5344CB8AC3E}">
        <p14:creationId xmlns:p14="http://schemas.microsoft.com/office/powerpoint/2010/main" val="305304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r>
              <a:rPr lang="en-US" dirty="0" smtClean="0"/>
              <a:t>Rapid Occupational Analysis (</a:t>
            </a:r>
            <a:r>
              <a:rPr lang="en-US" dirty="0" err="1" smtClean="0"/>
              <a:t>ROA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60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Conduct </a:t>
            </a:r>
            <a:r>
              <a:rPr lang="en-US" b="1" dirty="0"/>
              <a:t>Rapid Occupational Analysis (</a:t>
            </a:r>
            <a:r>
              <a:rPr lang="en-US" b="1" dirty="0" err="1"/>
              <a:t>ROA</a:t>
            </a:r>
            <a:r>
              <a:rPr lang="en-US" b="1" dirty="0" smtClean="0"/>
              <a:t>):</a:t>
            </a:r>
          </a:p>
          <a:p>
            <a:pPr lvl="1"/>
            <a:r>
              <a:rPr lang="en-US" dirty="0" smtClean="0"/>
              <a:t>Get approval from authorized body</a:t>
            </a:r>
          </a:p>
          <a:p>
            <a:pPr lvl="1"/>
            <a:r>
              <a:rPr lang="en-US" dirty="0" smtClean="0"/>
              <a:t>Collect </a:t>
            </a:r>
            <a:r>
              <a:rPr lang="en-US" dirty="0"/>
              <a:t>data about: the nature of the occupation(s</a:t>
            </a:r>
            <a:r>
              <a:rPr lang="en-US" dirty="0" smtClean="0"/>
              <a:t>), </a:t>
            </a:r>
            <a:r>
              <a:rPr lang="en-US" dirty="0"/>
              <a:t>the demand for trained human resource in the </a:t>
            </a:r>
            <a:r>
              <a:rPr lang="en-US" dirty="0" smtClean="0"/>
              <a:t>occupation(s), </a:t>
            </a:r>
            <a:r>
              <a:rPr lang="en-US" dirty="0"/>
              <a:t>the supply of trained manpower in the </a:t>
            </a:r>
            <a:r>
              <a:rPr lang="en-US" dirty="0" smtClean="0"/>
              <a:t>occupation(s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The major outputs of occupational </a:t>
            </a:r>
            <a:r>
              <a:rPr lang="en-US" dirty="0" smtClean="0"/>
              <a:t>Analysis </a:t>
            </a:r>
            <a:r>
              <a:rPr lang="en-US" dirty="0"/>
              <a:t>are:</a:t>
            </a:r>
          </a:p>
          <a:p>
            <a:pPr lvl="1">
              <a:buNone/>
            </a:pPr>
            <a:r>
              <a:rPr lang="en-US" dirty="0"/>
              <a:t>•	Occupational outlook</a:t>
            </a:r>
          </a:p>
          <a:p>
            <a:pPr lvl="1">
              <a:buNone/>
            </a:pPr>
            <a:r>
              <a:rPr lang="en-US" dirty="0"/>
              <a:t>•	Job title(s)</a:t>
            </a:r>
          </a:p>
          <a:p>
            <a:pPr lvl="1">
              <a:buNone/>
            </a:pPr>
            <a:r>
              <a:rPr lang="en-US" dirty="0"/>
              <a:t>•	Job descriptions</a:t>
            </a:r>
          </a:p>
          <a:p>
            <a:pPr lvl="1">
              <a:buNone/>
            </a:pPr>
            <a:r>
              <a:rPr lang="en-US" dirty="0"/>
              <a:t>•	</a:t>
            </a:r>
            <a:r>
              <a:rPr lang="en-US" dirty="0" smtClean="0"/>
              <a:t>Certification </a:t>
            </a:r>
            <a:r>
              <a:rPr lang="en-US" dirty="0"/>
              <a:t>requirements (if any)</a:t>
            </a:r>
          </a:p>
          <a:p>
            <a:pPr lvl="1">
              <a:buNone/>
            </a:pPr>
            <a:r>
              <a:rPr lang="en-US" dirty="0"/>
              <a:t>•	Program accreditation requirements (if any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32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>
          <a:xfrm>
            <a:off x="3048000" y="143934"/>
            <a:ext cx="4800600" cy="762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kumimoji="1" lang="en-US" sz="3600" b="1" dirty="0">
                <a:latin typeface="Arial Unicode MS" pitchFamily="34" charset="-128"/>
              </a:rPr>
              <a:t>DACUM</a:t>
            </a:r>
            <a:r>
              <a:rPr lang="en-US" sz="3600" dirty="0"/>
              <a:t>  is</a:t>
            </a:r>
            <a:r>
              <a:rPr kumimoji="1" lang="en-US" b="1" u="sng" dirty="0" smtClean="0">
                <a:latin typeface="Arial Unicode MS" pitchFamily="34" charset="-128"/>
              </a:rPr>
              <a:t/>
            </a:r>
            <a:br>
              <a:rPr kumimoji="1" lang="en-US" b="1" u="sng" dirty="0" smtClean="0">
                <a:latin typeface="Arial Unicode MS" pitchFamily="34" charset="-128"/>
              </a:rPr>
            </a:br>
            <a:endParaRPr lang="en-US" dirty="0" smtClean="0"/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571625" y="1143000"/>
            <a:ext cx="8969375" cy="54864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An acronym for </a:t>
            </a:r>
            <a:r>
              <a:rPr kumimoji="1" lang="en-US" sz="3200" b="1" u="sng" dirty="0">
                <a:latin typeface="Arial Unicode MS" pitchFamily="34" charset="-128"/>
              </a:rPr>
              <a:t>D</a:t>
            </a:r>
            <a:r>
              <a:rPr kumimoji="1" lang="en-US" sz="3200" b="1" dirty="0">
                <a:latin typeface="Arial Unicode MS" pitchFamily="34" charset="-128"/>
              </a:rPr>
              <a:t>eveloping  </a:t>
            </a:r>
            <a:r>
              <a:rPr kumimoji="1" lang="en-US" sz="3200" b="1" u="sng" dirty="0">
                <a:latin typeface="Arial Unicode MS" pitchFamily="34" charset="-128"/>
              </a:rPr>
              <a:t>A</a:t>
            </a:r>
            <a:r>
              <a:rPr kumimoji="1" lang="en-US" sz="3200" b="1" dirty="0">
                <a:latin typeface="Arial Unicode MS" pitchFamily="34" charset="-128"/>
              </a:rPr>
              <a:t>  </a:t>
            </a:r>
            <a:r>
              <a:rPr kumimoji="1" lang="en-US" sz="3200" b="1" u="sng" dirty="0" err="1">
                <a:latin typeface="Arial Unicode MS" pitchFamily="34" charset="-128"/>
              </a:rPr>
              <a:t>C</a:t>
            </a:r>
            <a:r>
              <a:rPr kumimoji="1" lang="en-US" sz="3200" b="1" dirty="0" err="1">
                <a:latin typeface="Arial Unicode MS" pitchFamily="34" charset="-128"/>
              </a:rPr>
              <a:t>urricul</a:t>
            </a:r>
            <a:r>
              <a:rPr kumimoji="1" lang="en-US" sz="3200" b="1" u="sng" dirty="0" err="1">
                <a:latin typeface="Arial Unicode MS" pitchFamily="34" charset="-128"/>
              </a:rPr>
              <a:t>UM</a:t>
            </a:r>
            <a:r>
              <a:rPr lang="en-US" sz="3200" dirty="0"/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 tool for job analysis</a:t>
            </a:r>
          </a:p>
          <a:p>
            <a:pPr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A first step in curriculum development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r>
              <a:rPr lang="en-US" altLang="en-US" sz="2900" b="1" dirty="0" err="1"/>
              <a:t>DACUM</a:t>
            </a:r>
            <a:r>
              <a:rPr lang="en-US" altLang="en-US" sz="2900" b="1" dirty="0"/>
              <a:t> </a:t>
            </a:r>
            <a:r>
              <a:rPr lang="en-US" altLang="en-US" sz="3800" b="1" dirty="0"/>
              <a:t>Beliefs</a:t>
            </a:r>
            <a:endParaRPr lang="en-US" sz="3800" b="1" dirty="0">
              <a:latin typeface="Arial" pitchFamily="34" charset="0"/>
              <a:cs typeface="Arial" pitchFamily="34" charset="0"/>
            </a:endParaRPr>
          </a:p>
          <a:p>
            <a:r>
              <a:rPr lang="en-US" altLang="en-US" sz="3200" dirty="0"/>
              <a:t>Expert workers can describe and define their job more accurately than anyone else.</a:t>
            </a:r>
          </a:p>
          <a:p>
            <a:r>
              <a:rPr lang="en-US" altLang="en-US" sz="3200" dirty="0"/>
              <a:t>An effective way to describe a job is to define the tasks expert workers perform.</a:t>
            </a:r>
          </a:p>
          <a:p>
            <a:r>
              <a:rPr lang="en-US" altLang="en-US" sz="3200" dirty="0"/>
              <a:t>All tasks demand certain knowledge, skills, tools, and attitudes in order to be performed correctly</a:t>
            </a:r>
            <a:r>
              <a:rPr lang="en-US" altLang="en-US" dirty="0"/>
              <a:t>.</a:t>
            </a:r>
          </a:p>
          <a:p>
            <a:pPr marL="533400" indent="-533400" algn="r">
              <a:buNone/>
            </a:pPr>
            <a:r>
              <a:rPr lang="en-US" altLang="en-US" b="1" dirty="0"/>
              <a:t>Dr. Robert Norton</a:t>
            </a:r>
            <a:endParaRPr lang="en-US" altLang="en-US" dirty="0"/>
          </a:p>
          <a:p>
            <a:pPr marL="533400" indent="-533400" algn="r">
              <a:buNone/>
            </a:pPr>
            <a:r>
              <a:rPr lang="en-US" altLang="en-US" dirty="0"/>
              <a:t>Ohio State University</a:t>
            </a:r>
          </a:p>
          <a:p>
            <a:pPr marL="533400" indent="-533400" algn="r">
              <a:buNone/>
            </a:pPr>
            <a:r>
              <a:rPr lang="en-US" altLang="en-US" dirty="0"/>
              <a:t>Center for Education and Training for Employment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chemeClr val="accent3"/>
              </a:buClr>
              <a:buNone/>
              <a:defRPr/>
            </a:pP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 marL="533400" indent="-533400">
              <a:lnSpc>
                <a:spcPct val="80000"/>
              </a:lnSpc>
              <a:buClr>
                <a:schemeClr val="accent3"/>
              </a:buClr>
              <a:buFont typeface="Georgia"/>
              <a:buChar char="•"/>
              <a:defRPr/>
            </a:pPr>
            <a:endParaRPr lang="en-US" sz="3200" dirty="0">
              <a:latin typeface="+mj-lt"/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ctr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defRPr/>
            </a:pPr>
            <a:fld id="{2237FA1C-6200-4423-A7D8-D1B3A815DA93}" type="slidenum">
              <a:rPr lang="en-US" smtClean="0">
                <a:solidFill>
                  <a:srgbClr val="FFFFFF"/>
                </a:solidFill>
              </a:rPr>
              <a:pPr algn="r" eaLnBrk="1" hangingPunct="1">
                <a:defRPr/>
              </a:pPr>
              <a:t>5</a:t>
            </a:fld>
            <a:endParaRPr 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27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265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History of </a:t>
            </a:r>
            <a:r>
              <a:rPr lang="en-US" dirty="0" err="1" smtClean="0"/>
              <a:t>DACUM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16491"/>
            <a:ext cx="10515600" cy="6048376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DACUM</a:t>
            </a:r>
            <a:r>
              <a:rPr lang="en-US" dirty="0" smtClean="0"/>
              <a:t> </a:t>
            </a:r>
            <a:r>
              <a:rPr lang="en-US" dirty="0"/>
              <a:t>was developed in the </a:t>
            </a:r>
            <a:r>
              <a:rPr lang="en-US" b="1" dirty="0"/>
              <a:t>late </a:t>
            </a:r>
            <a:r>
              <a:rPr lang="en-US" b="1" dirty="0" err="1"/>
              <a:t>1960s</a:t>
            </a:r>
            <a:r>
              <a:rPr lang="en-US" dirty="0"/>
              <a:t> as a job analysis method to define required skills and tasks for occupations.</a:t>
            </a:r>
          </a:p>
          <a:p>
            <a:r>
              <a:rPr lang="en-US" b="1" dirty="0"/>
              <a:t>Purpose</a:t>
            </a:r>
            <a:r>
              <a:rPr lang="en-US" dirty="0"/>
              <a:t>: To create effective training programs based on real-world job requirements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Key </a:t>
            </a:r>
            <a:r>
              <a:rPr lang="en-US" b="1" dirty="0"/>
              <a:t>Contributors</a:t>
            </a:r>
            <a:endParaRPr lang="en-US" dirty="0"/>
          </a:p>
          <a:p>
            <a:r>
              <a:rPr lang="en-US" b="1" dirty="0"/>
              <a:t>Robert E. Adams</a:t>
            </a:r>
            <a:r>
              <a:rPr lang="en-US" dirty="0"/>
              <a:t> (Nova Scotia </a:t>
            </a:r>
            <a:r>
              <a:rPr lang="en-US" dirty="0" err="1" smtClean="0"/>
              <a:t>Newstart</a:t>
            </a:r>
            <a:r>
              <a:rPr lang="en-US" dirty="0" smtClean="0"/>
              <a:t>, Canada)</a:t>
            </a:r>
            <a:endParaRPr lang="en-US" dirty="0"/>
          </a:p>
          <a:p>
            <a:pPr lvl="1"/>
            <a:r>
              <a:rPr lang="en-US" b="1" dirty="0" err="1"/>
              <a:t>1960s</a:t>
            </a:r>
            <a:r>
              <a:rPr lang="en-US" dirty="0"/>
              <a:t>: Initial concept and development.</a:t>
            </a:r>
          </a:p>
          <a:p>
            <a:r>
              <a:rPr lang="en-US" b="1" dirty="0"/>
              <a:t>Larry Coffin &amp; Holland College (Canada)</a:t>
            </a:r>
            <a:endParaRPr lang="en-US" dirty="0"/>
          </a:p>
          <a:p>
            <a:pPr lvl="1"/>
            <a:r>
              <a:rPr lang="en-US" dirty="0"/>
              <a:t>Collaborated to formalize the </a:t>
            </a:r>
            <a:r>
              <a:rPr lang="en-US" dirty="0" err="1"/>
              <a:t>DACUM</a:t>
            </a:r>
            <a:r>
              <a:rPr lang="en-US" dirty="0"/>
              <a:t> process.</a:t>
            </a:r>
          </a:p>
          <a:p>
            <a:r>
              <a:rPr lang="en-US" b="1" dirty="0"/>
              <a:t>Robert E. Norton</a:t>
            </a:r>
            <a:r>
              <a:rPr lang="en-US" dirty="0"/>
              <a:t> (National Center for Research in Vocational Education, USA)</a:t>
            </a:r>
          </a:p>
          <a:p>
            <a:pPr lvl="1"/>
            <a:r>
              <a:rPr lang="en-US" dirty="0"/>
              <a:t>Expanded </a:t>
            </a:r>
            <a:r>
              <a:rPr lang="en-US" dirty="0" err="1"/>
              <a:t>DACUM's</a:t>
            </a:r>
            <a:r>
              <a:rPr lang="en-US" dirty="0"/>
              <a:t> role in vocational education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1970s</a:t>
            </a:r>
            <a:r>
              <a:rPr lang="en-US" dirty="0"/>
              <a:t>: </a:t>
            </a:r>
            <a:r>
              <a:rPr lang="en-US" b="1" dirty="0"/>
              <a:t>Robert L. Hoke</a:t>
            </a:r>
            <a:r>
              <a:rPr lang="en-US" dirty="0"/>
              <a:t> (Ohio State University) refined </a:t>
            </a:r>
            <a:r>
              <a:rPr lang="en-US" dirty="0" err="1"/>
              <a:t>DACUM</a:t>
            </a:r>
            <a:r>
              <a:rPr lang="en-US" dirty="0"/>
              <a:t> for broader educational use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Global </a:t>
            </a:r>
            <a:r>
              <a:rPr lang="en-US" b="1" dirty="0"/>
              <a:t>Adoption</a:t>
            </a:r>
            <a:endParaRPr lang="en-US" dirty="0"/>
          </a:p>
          <a:p>
            <a:r>
              <a:rPr lang="en-US" b="1" dirty="0" err="1"/>
              <a:t>1970s</a:t>
            </a:r>
            <a:r>
              <a:rPr lang="en-US" b="1" dirty="0"/>
              <a:t> to the </a:t>
            </a:r>
            <a:r>
              <a:rPr lang="en-US" b="1" dirty="0" err="1"/>
              <a:t>1990s</a:t>
            </a:r>
            <a:r>
              <a:rPr lang="en-US" dirty="0"/>
              <a:t>, particularly in </a:t>
            </a:r>
            <a:r>
              <a:rPr lang="en-US" b="1" dirty="0"/>
              <a:t>the U.S., Canada, Australia, and parts of Europe</a:t>
            </a:r>
            <a:r>
              <a:rPr lang="en-US" dirty="0"/>
              <a:t> uses </a:t>
            </a:r>
            <a:r>
              <a:rPr lang="en-US" dirty="0" err="1"/>
              <a:t>DACUM</a:t>
            </a:r>
            <a:r>
              <a:rPr lang="en-US" dirty="0"/>
              <a:t> process for vocational and technical curriculum development.</a:t>
            </a:r>
          </a:p>
          <a:p>
            <a:r>
              <a:rPr lang="en-US" b="1" dirty="0" smtClean="0"/>
              <a:t>Viet </a:t>
            </a:r>
            <a:r>
              <a:rPr lang="en-US" b="1" dirty="0"/>
              <a:t>Nam</a:t>
            </a:r>
            <a:r>
              <a:rPr lang="en-US" dirty="0"/>
              <a:t>: </a:t>
            </a:r>
            <a:r>
              <a:rPr lang="en-US" dirty="0" err="1"/>
              <a:t>DACUM</a:t>
            </a:r>
            <a:r>
              <a:rPr lang="en-US" dirty="0"/>
              <a:t> introduced by </a:t>
            </a:r>
            <a:r>
              <a:rPr lang="en-US" b="1" dirty="0"/>
              <a:t>seven facilitators</a:t>
            </a:r>
            <a:r>
              <a:rPr lang="en-US" dirty="0"/>
              <a:t> to vocational training centers, forming the basis for new </a:t>
            </a:r>
            <a:r>
              <a:rPr lang="en-US" dirty="0" smtClean="0"/>
              <a:t>curricula in early 2000.</a:t>
            </a:r>
            <a:endParaRPr lang="en-US" dirty="0"/>
          </a:p>
          <a:p>
            <a:r>
              <a:rPr lang="en-US" b="1" dirty="0"/>
              <a:t>Worldwide</a:t>
            </a:r>
            <a:r>
              <a:rPr lang="en-US" dirty="0"/>
              <a:t>: </a:t>
            </a:r>
            <a:r>
              <a:rPr lang="en-US" dirty="0" smtClean="0"/>
              <a:t>Now a day, </a:t>
            </a:r>
            <a:r>
              <a:rPr lang="en-US" dirty="0" err="1" smtClean="0"/>
              <a:t>DACUM</a:t>
            </a:r>
            <a:r>
              <a:rPr lang="en-US" dirty="0" smtClean="0"/>
              <a:t> </a:t>
            </a:r>
            <a:r>
              <a:rPr lang="en-US" dirty="0"/>
              <a:t>continues to be used internationally in vocational education.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60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796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DACUM</a:t>
            </a:r>
            <a:r>
              <a:rPr lang="en-US" b="1" dirty="0"/>
              <a:t> </a:t>
            </a:r>
            <a:r>
              <a:rPr lang="en-US" b="1" dirty="0" smtClean="0"/>
              <a:t>Process</a:t>
            </a:r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18457" y="933091"/>
            <a:ext cx="10572750" cy="5710391"/>
            <a:chOff x="-66267" y="0"/>
            <a:chExt cx="6478422" cy="3806529"/>
          </a:xfrm>
        </p:grpSpPr>
        <p:sp>
          <p:nvSpPr>
            <p:cNvPr id="5" name="Rectangle: Rounded Corners 1"/>
            <p:cNvSpPr/>
            <p:nvPr/>
          </p:nvSpPr>
          <p:spPr>
            <a:xfrm>
              <a:off x="-66267" y="0"/>
              <a:ext cx="856730" cy="636604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Preparation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6" name="Rectangle: Rounded Corners 1"/>
            <p:cNvSpPr/>
            <p:nvPr/>
          </p:nvSpPr>
          <p:spPr>
            <a:xfrm>
              <a:off x="957430" y="21515"/>
              <a:ext cx="758190" cy="593291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Orientation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7" name="Rectangle: Rounded Corners 1"/>
            <p:cNvSpPr/>
            <p:nvPr/>
          </p:nvSpPr>
          <p:spPr>
            <a:xfrm>
              <a:off x="1861073" y="21515"/>
              <a:ext cx="758190" cy="593291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Determine duties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8" name="Rectangle: Rounded Corners 1"/>
            <p:cNvSpPr/>
            <p:nvPr/>
          </p:nvSpPr>
          <p:spPr>
            <a:xfrm>
              <a:off x="2818503" y="32273"/>
              <a:ext cx="758190" cy="583666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List out tasks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9" name="Rectangle: Rounded Corners 1"/>
            <p:cNvSpPr/>
            <p:nvPr/>
          </p:nvSpPr>
          <p:spPr>
            <a:xfrm>
              <a:off x="3749040" y="37652"/>
              <a:ext cx="758190" cy="578853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List out tools and equipment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0" name="Rectangle: Rounded Corners 1"/>
            <p:cNvSpPr/>
            <p:nvPr/>
          </p:nvSpPr>
          <p:spPr>
            <a:xfrm>
              <a:off x="4620409" y="5380"/>
              <a:ext cx="758190" cy="675998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List out related technical Knowledge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1" name="Rectangle: Rounded Corners 1"/>
            <p:cNvSpPr/>
            <p:nvPr/>
          </p:nvSpPr>
          <p:spPr>
            <a:xfrm>
              <a:off x="5518673" y="5379"/>
              <a:ext cx="798012" cy="655754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Collect other information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000" kern="10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2" name="Arrow: Right 2"/>
            <p:cNvSpPr/>
            <p:nvPr/>
          </p:nvSpPr>
          <p:spPr>
            <a:xfrm>
              <a:off x="796066" y="331022"/>
              <a:ext cx="149860" cy="7874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3" name="Arrow: Right 2"/>
            <p:cNvSpPr/>
            <p:nvPr/>
          </p:nvSpPr>
          <p:spPr>
            <a:xfrm>
              <a:off x="1705087" y="314885"/>
              <a:ext cx="149860" cy="7874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4" name="Arrow: Right 2"/>
            <p:cNvSpPr/>
            <p:nvPr/>
          </p:nvSpPr>
          <p:spPr>
            <a:xfrm>
              <a:off x="2651760" y="298749"/>
              <a:ext cx="149860" cy="7874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5" name="Arrow: Right 2"/>
            <p:cNvSpPr/>
            <p:nvPr/>
          </p:nvSpPr>
          <p:spPr>
            <a:xfrm>
              <a:off x="3587675" y="293370"/>
              <a:ext cx="149860" cy="7874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6" name="Arrow: Right 2"/>
            <p:cNvSpPr/>
            <p:nvPr/>
          </p:nvSpPr>
          <p:spPr>
            <a:xfrm>
              <a:off x="4528969" y="347158"/>
              <a:ext cx="149909" cy="79206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7" name="Arrow: Right 2"/>
            <p:cNvSpPr/>
            <p:nvPr/>
          </p:nvSpPr>
          <p:spPr>
            <a:xfrm>
              <a:off x="5394960" y="325643"/>
              <a:ext cx="149860" cy="7874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3030" y="811793"/>
              <a:ext cx="794784" cy="180425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Review of occupation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Panel of expert workers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Workshop time, date &amp; Venue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Facilitators &amp; recorder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Logistic supports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Workshop </a:t>
              </a:r>
              <a:r>
                <a:rPr lang="en-US" sz="1200" kern="100" dirty="0" smtClean="0">
                  <a:effectLst/>
                  <a:ea typeface="Aptos"/>
                  <a:cs typeface="Mangal" panose="02040503050203030202" pitchFamily="18" charset="0"/>
                </a:rPr>
                <a:t>schedule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876748" y="811793"/>
              <a:ext cx="869035" cy="18052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 err="1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 overview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 err="1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 philosophy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Ground rules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Duties definition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Task Definition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Sample of </a:t>
              </a:r>
              <a:r>
                <a:rPr lang="en-GB" sz="1200" b="0" dirty="0" err="1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 charts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Group work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100" b="1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Focus on </a:t>
              </a:r>
              <a:r>
                <a:rPr lang="en-GB" sz="1100" b="1" dirty="0" smtClean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doing</a:t>
              </a: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785769" y="812202"/>
              <a:ext cx="890086" cy="17893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 smtClean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Group </a:t>
              </a: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presentation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Verification of duties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Brainstorming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List out major area of works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proper action verbs for duties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8-12 duties per job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Common duties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200" kern="100" dirty="0">
                  <a:effectLst/>
                  <a:ea typeface="Aptos"/>
                  <a:cs typeface="Mangal" panose="02040503050203030202" pitchFamily="18" charset="0"/>
                </a:rPr>
                <a:t>Rank duties on simple to </a:t>
              </a:r>
              <a:r>
                <a:rPr lang="en-GB" sz="1200" kern="100" dirty="0" smtClean="0">
                  <a:effectLst/>
                  <a:ea typeface="Aptos"/>
                  <a:cs typeface="Mangal" panose="02040503050203030202" pitchFamily="18" charset="0"/>
                </a:rPr>
                <a:t>complex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711489" y="812043"/>
              <a:ext cx="988580" cy="18045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Task definition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Characteristics 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Task identification 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Brainstorming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Tasks per duty 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action verbs for tasks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minimum 5 tasks per duties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Rank tasks on each duty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50-200 tasks on </a:t>
              </a:r>
              <a:r>
                <a:rPr lang="en-US" sz="1200" kern="100" dirty="0" smtClean="0">
                  <a:effectLst/>
                  <a:ea typeface="Aptos"/>
                  <a:cs typeface="Mangal" panose="02040503050203030202" pitchFamily="18" charset="0"/>
                </a:rPr>
                <a:t>job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749040" y="812202"/>
              <a:ext cx="844533" cy="179684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Occupation specific equipment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Hand tools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Machines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Materials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Consumable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69863" marR="0" lvl="0" indent="-1698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Non-consumable items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68819" y="806824"/>
              <a:ext cx="844533" cy="18096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Essential knowledge for the job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must to know 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Occupation 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Concepts, theories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Working principle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Classification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Advantages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Disadvantages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Methods, </a:t>
              </a:r>
              <a:r>
                <a:rPr lang="en-GB" sz="1200" b="0" dirty="0" smtClean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process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200" kern="100" dirty="0">
                  <a:effectLst/>
                  <a:ea typeface="Aptos"/>
                  <a:cs typeface="Mangal" panose="02040503050203030202" pitchFamily="18" charset="0"/>
                </a:rPr>
                <a:t> 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567082" y="796066"/>
              <a:ext cx="844533" cy="18137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Worker’s traits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Characteristic of the job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Outlook of the job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Career path and progression 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Future trends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  <a:p>
              <a:pPr marL="119063" marR="0" lvl="0" indent="-119063">
                <a:spcBef>
                  <a:spcPts val="0"/>
                </a:spcBef>
                <a:spcAft>
                  <a:spcPts val="0"/>
                </a:spcAft>
                <a:buFont typeface="Symbol" panose="05050102010706020507" pitchFamily="18" charset="2"/>
                <a:buChar char=""/>
              </a:pPr>
              <a:r>
                <a:rPr lang="en-GB" sz="1200" b="0" dirty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Market demands of the </a:t>
              </a:r>
              <a:r>
                <a:rPr lang="en-GB" sz="1200" b="0" dirty="0" smtClean="0">
                  <a:solidFill>
                    <a:srgbClr val="156082"/>
                  </a:solidFill>
                  <a:effectLst/>
                  <a:latin typeface="Times New Roman" panose="02020603050405020304" pitchFamily="18" charset="0"/>
                  <a:ea typeface="Aptos"/>
                  <a:cs typeface="Mangal" panose="02040503050203030202" pitchFamily="18" charset="0"/>
                </a:rPr>
                <a:t>job</a:t>
              </a:r>
              <a:endParaRPr lang="en-US" sz="1400" b="1" dirty="0">
                <a:solidFill>
                  <a:srgbClr val="156082"/>
                </a:solidFill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25" name="Arrow: Down 4"/>
            <p:cNvSpPr/>
            <p:nvPr/>
          </p:nvSpPr>
          <p:spPr>
            <a:xfrm>
              <a:off x="368673" y="645459"/>
              <a:ext cx="43155" cy="166334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26" name="Arrow: Down 4"/>
            <p:cNvSpPr/>
            <p:nvPr/>
          </p:nvSpPr>
          <p:spPr>
            <a:xfrm>
              <a:off x="1283073" y="618565"/>
              <a:ext cx="42545" cy="165735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27" name="Arrow: Down 4"/>
            <p:cNvSpPr/>
            <p:nvPr/>
          </p:nvSpPr>
          <p:spPr>
            <a:xfrm>
              <a:off x="2175958" y="640080"/>
              <a:ext cx="43155" cy="166334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28" name="Arrow: Down 4"/>
            <p:cNvSpPr/>
            <p:nvPr/>
          </p:nvSpPr>
          <p:spPr>
            <a:xfrm>
              <a:off x="3171040" y="629322"/>
              <a:ext cx="43155" cy="166334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29" name="Arrow: Down 4"/>
            <p:cNvSpPr/>
            <p:nvPr/>
          </p:nvSpPr>
          <p:spPr>
            <a:xfrm>
              <a:off x="4101577" y="634701"/>
              <a:ext cx="43155" cy="166334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30" name="Arrow: Down 4"/>
            <p:cNvSpPr/>
            <p:nvPr/>
          </p:nvSpPr>
          <p:spPr>
            <a:xfrm>
              <a:off x="4983704" y="677732"/>
              <a:ext cx="58740" cy="122276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31" name="Arrow: Down 4"/>
            <p:cNvSpPr/>
            <p:nvPr/>
          </p:nvSpPr>
          <p:spPr>
            <a:xfrm>
              <a:off x="5876589" y="661595"/>
              <a:ext cx="59055" cy="122770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1515" y="2619075"/>
              <a:ext cx="6390640" cy="272619"/>
            </a:xfrm>
            <a:prstGeom prst="rect">
              <a:avLst/>
            </a:prstGeom>
            <a:solidFill>
              <a:srgbClr val="007BB8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Draft Job Profile (</a:t>
              </a:r>
              <a:r>
                <a:rPr lang="en-US" sz="1200" kern="100" dirty="0" err="1">
                  <a:effectLst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 Chart)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0" y="3030461"/>
              <a:ext cx="6391175" cy="29308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Verify the draft Job Profile (</a:t>
              </a:r>
              <a:r>
                <a:rPr lang="en-US" sz="1200" kern="100" dirty="0" err="1">
                  <a:effectLst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 Chart)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0459" y="3403313"/>
              <a:ext cx="6390640" cy="403216"/>
            </a:xfrm>
            <a:prstGeom prst="rect">
              <a:avLst/>
            </a:prstGeom>
            <a:solidFill>
              <a:srgbClr val="3886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Final Job Profile (</a:t>
              </a:r>
              <a:r>
                <a:rPr lang="en-US" sz="1200" kern="100" dirty="0" err="1">
                  <a:effectLst/>
                  <a:ea typeface="Aptos"/>
                  <a:cs typeface="Mangal" panose="02040503050203030202" pitchFamily="18" charset="0"/>
                </a:rPr>
                <a:t>DACUM</a:t>
              </a:r>
              <a:r>
                <a:rPr lang="en-US" sz="1200" kern="100" dirty="0">
                  <a:effectLst/>
                  <a:ea typeface="Aptos"/>
                  <a:cs typeface="Mangal" panose="02040503050203030202" pitchFamily="18" charset="0"/>
                </a:rPr>
                <a:t> Chart)</a:t>
              </a:r>
              <a:endParaRPr lang="en-US" sz="2000" kern="100" dirty="0">
                <a:effectLst/>
                <a:ea typeface="Aptos"/>
                <a:cs typeface="Mangal" panose="02040503050203030202" pitchFamily="18" charset="0"/>
              </a:endParaRPr>
            </a:p>
          </p:txBody>
        </p:sp>
        <p:sp>
          <p:nvSpPr>
            <p:cNvPr id="35" name="Arrow: Down 7"/>
            <p:cNvSpPr/>
            <p:nvPr/>
          </p:nvSpPr>
          <p:spPr>
            <a:xfrm>
              <a:off x="3068843" y="2874962"/>
              <a:ext cx="163830" cy="163630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  <p:sp>
          <p:nvSpPr>
            <p:cNvPr id="36" name="Arrow: Down 7"/>
            <p:cNvSpPr/>
            <p:nvPr/>
          </p:nvSpPr>
          <p:spPr>
            <a:xfrm>
              <a:off x="3041949" y="3311834"/>
              <a:ext cx="163830" cy="163630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3600"/>
            </a:p>
          </p:txBody>
        </p:sp>
      </p:grpSp>
    </p:spTree>
    <p:extLst>
      <p:ext uri="{BB962C8B-B14F-4D97-AF65-F5344CB8AC3E}">
        <p14:creationId xmlns:p14="http://schemas.microsoft.com/office/powerpoint/2010/main" val="4138642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87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Duties and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7533"/>
            <a:ext cx="10515600" cy="56134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chemeClr val="accent2"/>
              </a:buClr>
              <a:buNone/>
              <a:defRPr/>
            </a:pPr>
            <a:r>
              <a:rPr lang="en-ZA" b="1" dirty="0" smtClean="0">
                <a:latin typeface="Arial" pitchFamily="34" charset="0"/>
                <a:cs typeface="Arial" pitchFamily="34" charset="0"/>
              </a:rPr>
              <a:t>Duties: Describes </a:t>
            </a:r>
            <a:r>
              <a:rPr lang="en-ZA" b="1" dirty="0">
                <a:latin typeface="Arial" pitchFamily="34" charset="0"/>
                <a:cs typeface="Arial" pitchFamily="34" charset="0"/>
              </a:rPr>
              <a:t>a large area of work in performance terms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Serves as a title for a cluster of related tasks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Is a general statement of work that is performed (NOT specific)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Is a meaningful, stand-alone statement without reference to a job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Usually 8 to 12 duties per job.</a:t>
            </a:r>
          </a:p>
          <a:p>
            <a:pPr marL="109728" indent="0">
              <a:buClr>
                <a:schemeClr val="accent2"/>
              </a:buClr>
              <a:buNone/>
              <a:defRPr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109728" indent="0">
              <a:buClr>
                <a:schemeClr val="accent2"/>
              </a:buClr>
              <a:buNone/>
              <a:defRPr/>
            </a:pPr>
            <a:r>
              <a:rPr lang="en-ZA" b="1" dirty="0" smtClean="0">
                <a:latin typeface="Arial" pitchFamily="34" charset="0"/>
                <a:cs typeface="Arial" pitchFamily="34" charset="0"/>
              </a:rPr>
              <a:t>Task: A task describes a specific area of work which,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 smtClean="0">
                <a:latin typeface="Arial" pitchFamily="34" charset="0"/>
                <a:cs typeface="Arial" pitchFamily="34" charset="0"/>
              </a:rPr>
              <a:t>is </a:t>
            </a:r>
            <a:r>
              <a:rPr lang="en-ZA" dirty="0">
                <a:latin typeface="Arial" pitchFamily="34" charset="0"/>
                <a:cs typeface="Arial" pitchFamily="34" charset="0"/>
              </a:rPr>
              <a:t>specific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is observable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is a unit of work complete in itself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can be broken down into two or more steps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can be performed in a limited period of time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has a definite start and end point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when completed results in a product, service, or decision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is something a worker is normally paid to do.</a:t>
            </a:r>
          </a:p>
          <a:p>
            <a:pPr marL="822960" lvl="1" indent="-256032">
              <a:buClr>
                <a:schemeClr val="accent2"/>
              </a:buClr>
              <a:buFont typeface="Georgia"/>
              <a:buChar char="•"/>
              <a:defRPr/>
            </a:pPr>
            <a:r>
              <a:rPr lang="en-ZA" dirty="0">
                <a:latin typeface="Arial" pitchFamily="34" charset="0"/>
                <a:cs typeface="Arial" pitchFamily="34" charset="0"/>
              </a:rPr>
              <a:t>has a SINGLE action verb focus on </a:t>
            </a:r>
            <a:r>
              <a:rPr lang="en-ZA" b="1" dirty="0">
                <a:latin typeface="Arial" pitchFamily="34" charset="0"/>
                <a:cs typeface="Arial" pitchFamily="34" charset="0"/>
              </a:rPr>
              <a:t>DOING.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40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14334" y="327767"/>
            <a:ext cx="6934200" cy="1516909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36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DACUM</a:t>
            </a:r>
            <a:r>
              <a:rPr lang="en-U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Outcomes</a:t>
            </a:r>
            <a:br>
              <a:rPr lang="en-US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err="1" smtClean="0"/>
              <a:t>DACUM</a:t>
            </a:r>
            <a:r>
              <a:rPr lang="en-US" sz="3600" b="1" dirty="0" smtClean="0"/>
              <a:t> </a:t>
            </a:r>
            <a:r>
              <a:rPr lang="en-US" sz="3600" b="1" dirty="0"/>
              <a:t>Chart: </a:t>
            </a:r>
            <a:r>
              <a:rPr lang="en-US" sz="3600" b="1" dirty="0">
                <a:hlinkClick r:id="rId4" action="ppaction://hlinkfile"/>
              </a:rPr>
              <a:t>Cook</a:t>
            </a:r>
            <a:endParaRPr lang="en-US" sz="3600" b="1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1847851" y="1844676"/>
            <a:ext cx="8132763" cy="3433763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buClr>
                <a:schemeClr val="accent2">
                  <a:lumMod val="75000"/>
                </a:schemeClr>
              </a:buClr>
              <a:buFont typeface="Georgia"/>
              <a:buChar char="•"/>
              <a:defRPr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Clr>
                <a:schemeClr val="accent3"/>
              </a:buClr>
              <a:buNone/>
              <a:defRPr/>
            </a:pPr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110000"/>
              </a:lnSpc>
              <a:buClr>
                <a:schemeClr val="accent3"/>
              </a:buClr>
              <a:buNone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51181"/>
              </p:ext>
            </p:extLst>
          </p:nvPr>
        </p:nvGraphicFramePr>
        <p:xfrm>
          <a:off x="1134533" y="1909388"/>
          <a:ext cx="10100734" cy="4492471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76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3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1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7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61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ZA" sz="2400" dirty="0" smtClean="0">
                          <a:effectLst/>
                          <a:latin typeface="Arial Narrow" pitchFamily="34" charset="0"/>
                        </a:rPr>
                        <a:t>Duties</a:t>
                      </a:r>
                      <a:endParaRPr lang="en-ZA" sz="2400" dirty="0">
                        <a:effectLst/>
                        <a:latin typeface="Arial Narrow" pitchFamily="34" charset="0"/>
                        <a:ea typeface="Calibri"/>
                        <a:cs typeface="Times New Roman"/>
                      </a:endParaRPr>
                    </a:p>
                  </a:txBody>
                  <a:tcPr marL="28579" marR="28579" marT="28576" marB="28576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rial Narrow" pitchFamily="34" charset="0"/>
                        </a:rPr>
                        <a:t>Tasks</a:t>
                      </a:r>
                      <a:endParaRPr lang="en-ZA" sz="2400" dirty="0">
                        <a:latin typeface="Arial Narrow" pitchFamily="34" charset="0"/>
                      </a:endParaRPr>
                    </a:p>
                  </a:txBody>
                  <a:tcPr marL="28579" marR="28579" marT="28576" marB="28576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2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Arial Narrow" pitchFamily="34" charset="0"/>
                        </a:rPr>
                        <a:t>A. </a:t>
                      </a:r>
                      <a:r>
                        <a:rPr lang="en-US" sz="1800" b="1" dirty="0" smtClean="0">
                          <a:cs typeface="Times New Roman" pitchFamily="18" charset="0"/>
                        </a:rPr>
                        <a:t>Cook Meats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ZA" sz="1800" dirty="0"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US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A.1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Boil meats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A.2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Fry meats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A.3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Grill meats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A.4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Stir-fry meats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4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>
                          <a:effectLst/>
                          <a:latin typeface="Arial Narrow" pitchFamily="34" charset="0"/>
                        </a:rPr>
                        <a:t>B</a:t>
                      </a:r>
                      <a:r>
                        <a:rPr lang="en-ZA" sz="1200" dirty="0"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ZA" sz="1200" dirty="0" smtClean="0">
                          <a:effectLst/>
                          <a:latin typeface="Arial Narrow" pitchFamily="34" charset="0"/>
                        </a:rPr>
                        <a:t>.</a:t>
                      </a:r>
                      <a:r>
                        <a:rPr kumimoji="0" lang="en-ZA" sz="1800" kern="1200" baseline="0" dirty="0">
                          <a:effectLst/>
                          <a:latin typeface="Arial Narrow" pitchFamily="34" charset="0"/>
                        </a:rPr>
                        <a:t> </a:t>
                      </a:r>
                      <a:r>
                        <a:rPr lang="en-US" sz="1800" b="1" dirty="0" smtClean="0">
                          <a:cs typeface="Times New Roman" pitchFamily="18" charset="0"/>
                        </a:rPr>
                        <a:t>Cook </a:t>
                      </a:r>
                      <a:r>
                        <a:rPr lang="en-US" sz="1800" b="1" baseline="0" dirty="0" smtClean="0">
                          <a:cs typeface="Times New Roman" pitchFamily="18" charset="0"/>
                        </a:rPr>
                        <a:t> Fish</a:t>
                      </a:r>
                      <a:endParaRPr lang="en-US" sz="1800" b="1" dirty="0" smtClean="0"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kumimoji="0" lang="en-ZA" sz="1800" b="1" kern="1200" dirty="0">
                        <a:solidFill>
                          <a:schemeClr val="lt1"/>
                        </a:solidFill>
                        <a:effectLst/>
                        <a:latin typeface="Arial Narrow" pitchFamily="34" charset="0"/>
                        <a:ea typeface="Times New Roman"/>
                        <a:cs typeface="Times New Roman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B.1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Boil fish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B.2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Grill fish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B.3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Bake fish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B.4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Fry fish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4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 smtClean="0">
                          <a:effectLst/>
                          <a:latin typeface="Arial Narrow" pitchFamily="34" charset="0"/>
                        </a:rPr>
                        <a:t>C. </a:t>
                      </a:r>
                      <a:r>
                        <a:rPr lang="en-US" sz="1800" b="1" dirty="0" smtClean="0">
                          <a:cs typeface="Times New Roman" pitchFamily="18" charset="0"/>
                        </a:rPr>
                        <a:t>Cook Vegetables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C.1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Boil Vegetables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C.2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Steam vegetables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C.3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Stir-fry vegetables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C.4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Grill Vegetables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4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dirty="0">
                          <a:effectLst/>
                          <a:latin typeface="Arial Narrow" pitchFamily="34" charset="0"/>
                        </a:rPr>
                        <a:t>D</a:t>
                      </a:r>
                      <a:r>
                        <a:rPr lang="en-ZA" sz="1200" dirty="0" smtClean="0">
                          <a:effectLst/>
                          <a:latin typeface="Arial Narrow" pitchFamily="34" charset="0"/>
                        </a:rPr>
                        <a:t> . </a:t>
                      </a:r>
                      <a:r>
                        <a:rPr lang="en-US" sz="1800" b="1" dirty="0" smtClean="0">
                          <a:cs typeface="Times New Roman" pitchFamily="18" charset="0"/>
                        </a:rPr>
                        <a:t>Prepare dishes for serving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D.1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Garnish dishes with parsley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D.2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Garnish dishes with sauces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D.3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Garnish dishes with cut vegetables</a:t>
                      </a:r>
                    </a:p>
                  </a:txBody>
                  <a:tcPr marL="28579" marR="28579" marT="28576" marB="28576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en-ZA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D.4</a:t>
                      </a:r>
                      <a:r>
                        <a:rPr kumimoji="0" lang="en-ZA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Arrange entrees on plate</a:t>
                      </a:r>
                      <a:endParaRPr kumimoji="0" lang="en-ZA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28579" marR="28579" marT="28576" marB="2857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9874" name="Object 20"/>
          <p:cNvGraphicFramePr>
            <a:graphicFrameLocks noChangeAspect="1"/>
          </p:cNvGraphicFramePr>
          <p:nvPr>
            <p:extLst/>
          </p:nvPr>
        </p:nvGraphicFramePr>
        <p:xfrm>
          <a:off x="1818667" y="228601"/>
          <a:ext cx="1143000" cy="1789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5" imgW="134176" imgH="207072" progId="">
                  <p:embed/>
                </p:oleObj>
              </mc:Choice>
              <mc:Fallback>
                <p:oleObj r:id="rId5" imgW="134176" imgH="207072" progId="">
                  <p:embed/>
                  <p:pic>
                    <p:nvPicPr>
                      <p:cNvPr id="7987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8667" y="228601"/>
                        <a:ext cx="1143000" cy="17897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0491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1741</Words>
  <Application>Microsoft Office PowerPoint</Application>
  <PresentationFormat>Widescreen</PresentationFormat>
  <Paragraphs>433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21</vt:i4>
      </vt:variant>
    </vt:vector>
  </HeadingPairs>
  <TitlesOfParts>
    <vt:vector size="37" baseType="lpstr">
      <vt:lpstr>ＭＳ Ｐゴシック</vt:lpstr>
      <vt:lpstr>Aptos</vt:lpstr>
      <vt:lpstr>Arial</vt:lpstr>
      <vt:lpstr>Arial Narrow</vt:lpstr>
      <vt:lpstr>Arial Unicode MS</vt:lpstr>
      <vt:lpstr>Calibri</vt:lpstr>
      <vt:lpstr>Calibri Light</vt:lpstr>
      <vt:lpstr>FONTASY_HIMALI_TT</vt:lpstr>
      <vt:lpstr>Georgia</vt:lpstr>
      <vt:lpstr>Kalimati</vt:lpstr>
      <vt:lpstr>Kokila</vt:lpstr>
      <vt:lpstr>Mangal</vt:lpstr>
      <vt:lpstr>Symbol</vt:lpstr>
      <vt:lpstr>Times New Roman</vt:lpstr>
      <vt:lpstr>Wingdings</vt:lpstr>
      <vt:lpstr>Office Theme</vt:lpstr>
      <vt:lpstr>PowerPoint Presentation</vt:lpstr>
      <vt:lpstr>Presentation Outline</vt:lpstr>
      <vt:lpstr>Curriculum Development and Revision Process</vt:lpstr>
      <vt:lpstr>Rapid Occupational Analysis (ROA)</vt:lpstr>
      <vt:lpstr>  DACUM  is </vt:lpstr>
      <vt:lpstr>History of DACUM</vt:lpstr>
      <vt:lpstr>DACUM Process</vt:lpstr>
      <vt:lpstr>Duties and Task</vt:lpstr>
      <vt:lpstr>DACUM Outcomes  DACUM Chart: Cook</vt:lpstr>
      <vt:lpstr>Analyze the occupational standard and its units of competencies with DACUM Chart and curriculum</vt:lpstr>
      <vt:lpstr>Course Structure Development Process</vt:lpstr>
      <vt:lpstr>पाठ्य संरचना (Course Structure)</vt:lpstr>
      <vt:lpstr>कार्य विश्लेषणको नमूना</vt:lpstr>
      <vt:lpstr>PowerPoint Presentation</vt:lpstr>
      <vt:lpstr>Review, Finalize and approve the Curriculum</vt:lpstr>
      <vt:lpstr>Relationship Between NVQF and Curriculum</vt:lpstr>
      <vt:lpstr>Credit and Credit Transfer Standards </vt:lpstr>
      <vt:lpstr>Modular Curriculum Approaches</vt:lpstr>
      <vt:lpstr>Level Descriptors of NVQF</vt:lpstr>
      <vt:lpstr>Vocational Training Curriculum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Dipak</dc:creator>
  <cp:lastModifiedBy>Dipak</cp:lastModifiedBy>
  <cp:revision>39</cp:revision>
  <dcterms:created xsi:type="dcterms:W3CDTF">2025-01-28T15:05:06Z</dcterms:created>
  <dcterms:modified xsi:type="dcterms:W3CDTF">2025-02-08T15:08:59Z</dcterms:modified>
</cp:coreProperties>
</file>